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48" r:id="rId12"/>
    <p:sldId id="336" r:id="rId13"/>
    <p:sldId id="349" r:id="rId14"/>
    <p:sldId id="353" r:id="rId15"/>
    <p:sldId id="354" r:id="rId16"/>
    <p:sldId id="35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7" r:id="rId25"/>
    <p:sldId id="378" r:id="rId26"/>
    <p:sldId id="379" r:id="rId27"/>
    <p:sldId id="381" r:id="rId28"/>
    <p:sldId id="382" r:id="rId29"/>
    <p:sldId id="383" r:id="rId30"/>
    <p:sldId id="385" r:id="rId31"/>
    <p:sldId id="386" r:id="rId32"/>
    <p:sldId id="389" r:id="rId33"/>
    <p:sldId id="390" r:id="rId34"/>
    <p:sldId id="391" r:id="rId35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CC"/>
    <a:srgbClr val="FFCCFF"/>
    <a:srgbClr val="FF3399"/>
    <a:srgbClr val="FF7C80"/>
    <a:srgbClr val="FF9966"/>
    <a:srgbClr val="FFFFCC"/>
    <a:srgbClr val="FFCC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1229" autoAdjust="0"/>
  </p:normalViewPr>
  <p:slideViewPr>
    <p:cSldViewPr>
      <p:cViewPr varScale="1">
        <p:scale>
          <a:sx n="88" d="100"/>
          <a:sy n="88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Desgrees\Dropbox\Annabel\Parcours\analyses%202013\analyse%20pr&#233;carit&#233;s\figure%20PYR%20poster%203%20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VIH</c:v>
                </c:pt>
                <c:pt idx="1">
                  <c:v>Hépatite B</c:v>
                </c:pt>
                <c:pt idx="2">
                  <c:v>Médecine générale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0.61000000000000054</c:v>
                </c:pt>
                <c:pt idx="1">
                  <c:v>0.69000000000000072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VIH</c:v>
                </c:pt>
                <c:pt idx="1">
                  <c:v>Hépatite B</c:v>
                </c:pt>
                <c:pt idx="2">
                  <c:v>Médecine générale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0.52</c:v>
                </c:pt>
                <c:pt idx="1">
                  <c:v>0.55000000000000004</c:v>
                </c:pt>
                <c:pt idx="2">
                  <c:v>0.44000000000000017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0414848"/>
        <c:axId val="170416384"/>
      </c:barChart>
      <c:catAx>
        <c:axId val="170414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70416384"/>
        <c:crosses val="autoZero"/>
        <c:auto val="1"/>
        <c:lblAlgn val="ctr"/>
        <c:lblOffset val="100"/>
        <c:noMultiLvlLbl val="0"/>
      </c:catAx>
      <c:valAx>
        <c:axId val="170416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0414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VIH</c:v>
                </c:pt>
                <c:pt idx="1">
                  <c:v>Hépatite B</c:v>
                </c:pt>
                <c:pt idx="2">
                  <c:v>Médecine générale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8.0000000000000043E-2</c:v>
                </c:pt>
                <c:pt idx="2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cat>
            <c:strRef>
              <c:f>Feuil1!$A$2:$A$4</c:f>
              <c:strCache>
                <c:ptCount val="3"/>
                <c:pt idx="0">
                  <c:v>VIH</c:v>
                </c:pt>
                <c:pt idx="1">
                  <c:v>Hépatite B</c:v>
                </c:pt>
                <c:pt idx="2">
                  <c:v>Médecine générale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6990848"/>
        <c:axId val="163619200"/>
      </c:barChart>
      <c:catAx>
        <c:axId val="176990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63619200"/>
        <c:crosses val="autoZero"/>
        <c:auto val="1"/>
        <c:lblAlgn val="ctr"/>
        <c:lblOffset val="100"/>
        <c:noMultiLvlLbl val="0"/>
      </c:catAx>
      <c:valAx>
        <c:axId val="163619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6990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VIH</c:v>
                </c:pt>
                <c:pt idx="1">
                  <c:v>Hépatite B</c:v>
                </c:pt>
                <c:pt idx="2">
                  <c:v>Médecine générale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0.36000000000000026</c:v>
                </c:pt>
                <c:pt idx="1">
                  <c:v>0.29000000000000026</c:v>
                </c:pt>
                <c:pt idx="2">
                  <c:v>0.3300000000000004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VIH</c:v>
                </c:pt>
                <c:pt idx="1">
                  <c:v>Hépatite B</c:v>
                </c:pt>
                <c:pt idx="2">
                  <c:v>Médecine générale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0.31000000000000028</c:v>
                </c:pt>
                <c:pt idx="1">
                  <c:v>0.24000000000000013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0859904"/>
        <c:axId val="170902656"/>
      </c:barChart>
      <c:catAx>
        <c:axId val="170859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70902656"/>
        <c:crosses val="autoZero"/>
        <c:auto val="1"/>
        <c:lblAlgn val="ctr"/>
        <c:lblOffset val="100"/>
        <c:noMultiLvlLbl val="0"/>
      </c:catAx>
      <c:valAx>
        <c:axId val="170902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08599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'forced sex'!$B$1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15E37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'forced sex'!$A$2:$A$10</c:f>
              <c:strCache>
                <c:ptCount val="9"/>
                <c:pt idx="1">
                  <c:v>No residence permit</c:v>
                </c:pt>
                <c:pt idx="2">
                  <c:v>Temporary residence permit</c:v>
                </c:pt>
                <c:pt idx="3">
                  <c:v>Residence permit  </c:v>
                </c:pt>
                <c:pt idx="5">
                  <c:v>No stable house</c:v>
                </c:pt>
                <c:pt idx="6">
                  <c:v>Hosted by family</c:v>
                </c:pt>
                <c:pt idx="7">
                  <c:v>Hosted by associations</c:v>
                </c:pt>
                <c:pt idx="8">
                  <c:v>Own house</c:v>
                </c:pt>
              </c:strCache>
            </c:strRef>
          </c:cat>
          <c:val>
            <c:numRef>
              <c:f>'forced sex'!$B$2:$B$10</c:f>
              <c:numCache>
                <c:formatCode>General</c:formatCode>
                <c:ptCount val="9"/>
                <c:pt idx="1">
                  <c:v>12.1</c:v>
                </c:pt>
                <c:pt idx="2">
                  <c:v>4.8</c:v>
                </c:pt>
                <c:pt idx="3">
                  <c:v>5.4</c:v>
                </c:pt>
                <c:pt idx="5">
                  <c:v>18.7</c:v>
                </c:pt>
                <c:pt idx="6">
                  <c:v>9.9</c:v>
                </c:pt>
                <c:pt idx="7">
                  <c:v>6.6</c:v>
                </c:pt>
                <c:pt idx="8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'forced sex'!$C$1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6E5A46"/>
            </a:solidFill>
          </c:spPr>
          <c:invertIfNegative val="0"/>
          <c:cat>
            <c:strRef>
              <c:f>'forced sex'!$A$2:$A$10</c:f>
              <c:strCache>
                <c:ptCount val="9"/>
                <c:pt idx="1">
                  <c:v>No residence permit</c:v>
                </c:pt>
                <c:pt idx="2">
                  <c:v>Temporary residence permit</c:v>
                </c:pt>
                <c:pt idx="3">
                  <c:v>Residence permit  </c:v>
                </c:pt>
                <c:pt idx="5">
                  <c:v>No stable house</c:v>
                </c:pt>
                <c:pt idx="6">
                  <c:v>Hosted by family</c:v>
                </c:pt>
                <c:pt idx="7">
                  <c:v>Hosted by associations</c:v>
                </c:pt>
                <c:pt idx="8">
                  <c:v>Own house</c:v>
                </c:pt>
              </c:strCache>
            </c:strRef>
          </c:cat>
          <c:val>
            <c:numRef>
              <c:f>'forced sex'!$C$2:$C$10</c:f>
              <c:numCache>
                <c:formatCode>General</c:formatCode>
                <c:ptCount val="9"/>
                <c:pt idx="1">
                  <c:v>1.8</c:v>
                </c:pt>
                <c:pt idx="2">
                  <c:v>1.4</c:v>
                </c:pt>
                <c:pt idx="3">
                  <c:v>0.3</c:v>
                </c:pt>
                <c:pt idx="5">
                  <c:v>4.4000000000000004</c:v>
                </c:pt>
                <c:pt idx="6">
                  <c:v>0.3</c:v>
                </c:pt>
                <c:pt idx="7">
                  <c:v>0.9</c:v>
                </c:pt>
                <c:pt idx="8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53984"/>
        <c:axId val="163755520"/>
      </c:barChart>
      <c:catAx>
        <c:axId val="163753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63755520"/>
        <c:crosses val="autoZero"/>
        <c:auto val="1"/>
        <c:lblAlgn val="ctr"/>
        <c:lblOffset val="100"/>
        <c:noMultiLvlLbl val="0"/>
      </c:catAx>
      <c:valAx>
        <c:axId val="1637555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63753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0.17517</cdr:x>
      <cdr:y>0.79234</cdr:y>
    </cdr:from>
    <cdr:to>
      <cdr:x>0.30609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23367" y="3024361"/>
          <a:ext cx="914400" cy="79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0.12766</cdr:x>
      <cdr:y>0.82051</cdr:y>
    </cdr:from>
    <cdr:to>
      <cdr:x>0.25859</cdr:x>
      <cdr:y>0.91484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864096" y="2304255"/>
          <a:ext cx="886218" cy="264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>
              <a:latin typeface="Calibri" panose="020F0502020204030204" pitchFamily="34" charset="0"/>
              <a:cs typeface="Calibri" panose="020F0502020204030204" pitchFamily="34" charset="0"/>
            </a:rPr>
            <a:t>P= 0,02</a:t>
          </a:r>
          <a:endParaRPr lang="fr-FR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0.13093</cdr:x>
      <cdr:y>0.11319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0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0.17517</cdr:x>
      <cdr:y>0.79234</cdr:y>
    </cdr:from>
    <cdr:to>
      <cdr:x>0.30609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23367" y="3024361"/>
          <a:ext cx="914400" cy="79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0.14894</cdr:x>
      <cdr:y>0.75</cdr:y>
    </cdr:from>
    <cdr:to>
      <cdr:x>0.27987</cdr:x>
      <cdr:y>0.89824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08112" y="1728191"/>
          <a:ext cx="886233" cy="341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>
              <a:latin typeface="Calibri" panose="020F0502020204030204" pitchFamily="34" charset="0"/>
              <a:cs typeface="Calibri" panose="020F0502020204030204" pitchFamily="34" charset="0"/>
            </a:rPr>
            <a:t>NS</a:t>
          </a:r>
          <a:endParaRPr lang="fr-FR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0.13093</cdr:x>
      <cdr:y>0.11319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0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0.17517</cdr:x>
      <cdr:y>0.79234</cdr:y>
    </cdr:from>
    <cdr:to>
      <cdr:x>0.30609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23367" y="3024361"/>
          <a:ext cx="914400" cy="79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0.11702</cdr:x>
      <cdr:y>0.82875</cdr:y>
    </cdr:from>
    <cdr:to>
      <cdr:x>0.24795</cdr:x>
      <cdr:y>0.92308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92088" y="2327380"/>
          <a:ext cx="886233" cy="264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dirty="0" smtClean="0">
              <a:latin typeface="Calibri" panose="020F0502020204030204" pitchFamily="34" charset="0"/>
              <a:cs typeface="Calibri" panose="020F0502020204030204" pitchFamily="34" charset="0"/>
            </a:rPr>
            <a:t>NS</a:t>
          </a:r>
          <a:endParaRPr lang="fr-FR" sz="11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0.13093</cdr:x>
      <cdr:y>0.11319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0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0.03063</cdr:x>
      <cdr:y>0.11511</cdr:y>
    </cdr:from>
    <cdr:to>
      <cdr:x>0.17098</cdr:x>
      <cdr:y>0.31273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99530" y="5326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400" dirty="0" smtClean="0"/>
            <a:t>‰</a:t>
          </a:r>
          <a:endParaRPr lang="fr-FR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4EEADF9-E11B-46B2-A4F6-B3C647D580F1}" type="datetimeFigureOut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3E541D4-00B3-484F-8591-4599E7D6C6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8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E4EB84-7C7D-4F46-AD1A-94C648006FF2}" type="datetimeFigureOut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769F0A-2F6D-4319-BCFE-F0EFB3AEC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7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absence de logement stable sur une année : on a du changer fréquemment de logement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8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245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0456-110D-48E7-A71A-98A90DE88C6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26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0456-110D-48E7-A71A-98A90DE88C6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96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99DFB-FBE7-4ECD-8227-2ABFA97DD0F5}" type="slidenum">
              <a:rPr lang="fr-FR"/>
              <a:pPr/>
              <a:t>3</a:t>
            </a:fld>
            <a:endParaRPr lang="fr-FR"/>
          </a:p>
        </p:txBody>
      </p:sp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54063"/>
            <a:ext cx="4960938" cy="3721100"/>
          </a:xfrm>
          <a:ln/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6"/>
            <a:ext cx="5334000" cy="4465638"/>
          </a:xfrm>
        </p:spPr>
        <p:txBody>
          <a:bodyPr wrap="none" lIns="91432" tIns="45716" rIns="91432" bIns="45716" anchor="ctr"/>
          <a:lstStyle/>
          <a:p>
            <a:pPr>
              <a:spcBef>
                <a:spcPct val="0"/>
              </a:spcBef>
            </a:pP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7D6F-C040-4F33-BD8B-DABAE4FF760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9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7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nb de C4 au diagnostic </a:t>
            </a:r>
            <a:r>
              <a:rPr lang="fr-FR" dirty="0" err="1" smtClean="0"/>
              <a:t>mnquant</a:t>
            </a:r>
            <a:r>
              <a:rPr lang="fr-FR" dirty="0" smtClean="0"/>
              <a:t>, on a pris le 1</a:t>
            </a:r>
            <a:r>
              <a:rPr lang="fr-FR" baseline="30000" dirty="0" smtClean="0"/>
              <a:t>er</a:t>
            </a:r>
            <a:r>
              <a:rPr lang="fr-FR" dirty="0" smtClean="0"/>
              <a:t> nb de CD4</a:t>
            </a:r>
            <a:r>
              <a:rPr lang="fr-FR" baseline="0" dirty="0" smtClean="0"/>
              <a:t> avant l’initiation du traitement)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61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nb de C4 au diagnostic </a:t>
            </a:r>
            <a:r>
              <a:rPr lang="fr-FR" dirty="0" err="1" smtClean="0"/>
              <a:t>mnquant</a:t>
            </a:r>
            <a:r>
              <a:rPr lang="fr-FR" dirty="0" smtClean="0"/>
              <a:t>, on a pris le 1</a:t>
            </a:r>
            <a:r>
              <a:rPr lang="fr-FR" baseline="30000" dirty="0" smtClean="0"/>
              <a:t>er</a:t>
            </a:r>
            <a:r>
              <a:rPr lang="fr-FR" dirty="0" smtClean="0"/>
              <a:t> nb de CD4</a:t>
            </a:r>
            <a:r>
              <a:rPr lang="fr-FR" baseline="0" dirty="0" smtClean="0"/>
              <a:t> avant l’initiation du traitement)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61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69F0A-2F6D-4319-BCFE-F0EFB3AEC24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7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parcours_anrs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0"/>
            <a:ext cx="9036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  <a:ln w="57150" cmpd="thinThick"/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3399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237288"/>
            <a:ext cx="7921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7388" y="6237288"/>
            <a:ext cx="8366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FC4B-C61B-4D1E-8C08-BB7B2A0424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C610-D8A8-4B89-9947-4E6036519738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267B-B25C-43A4-AAF9-656F8D8A623F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880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3969-9ED3-4E36-83CF-3120F5AC76AA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7F12A-C59C-49D2-9A29-FA6FC757EF90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905C-45B1-4D3C-88C4-FFB9F010E985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D52F-B090-4EDB-B7DE-BF1347382EC4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0EBA-A1A3-403E-ADD4-5E926711566F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B919-3BED-4EC5-A3AE-9D98310F3EA4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8E04-859E-4D16-8593-B6BFAF51A732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307D-5E19-4011-9F5D-3C5F67579880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6F43-59C3-4BDA-ADFA-7024232DED3E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237288"/>
            <a:ext cx="5776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8FBC76-94DB-4969-B873-26803ABAFA35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056281" y="1934800"/>
            <a:ext cx="7402338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Enquête PARCOURS </a:t>
            </a:r>
          </a:p>
          <a:p>
            <a:pPr algn="ctr"/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Parcours de vie, VIH et hépatite B chez les migrants subsahariens vivant en Ile de France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5517232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48721"/>
            <a:ext cx="1656184" cy="6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34" y="5943172"/>
            <a:ext cx="90749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1152128" cy="8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0648"/>
            <a:ext cx="8352928" cy="6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1" descr="LogIRD-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6093296"/>
            <a:ext cx="1081087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5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000" cy="792088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Description </a:t>
            </a:r>
            <a:r>
              <a:rPr lang="fr-FR" sz="3600" dirty="0" smtClean="0"/>
              <a:t>de la population </a:t>
            </a:r>
            <a:br>
              <a:rPr lang="fr-FR" sz="3600" dirty="0" smtClean="0"/>
            </a:br>
            <a:r>
              <a:rPr lang="fr-FR" sz="2800" dirty="0" smtClean="0"/>
              <a:t>(données pondérées) 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9F11216-3E95-4BBD-B73A-EB39CB51BADD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45982"/>
              </p:ext>
            </p:extLst>
          </p:nvPr>
        </p:nvGraphicFramePr>
        <p:xfrm>
          <a:off x="1115616" y="1340768"/>
          <a:ext cx="7242090" cy="52670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44216"/>
                <a:gridCol w="1779616"/>
                <a:gridCol w="1759129"/>
                <a:gridCol w="1759129"/>
              </a:tblGrid>
              <a:tr h="6139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Groupe VIH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Groupe hépatite</a:t>
                      </a:r>
                      <a:r>
                        <a:rPr lang="fr-FR" sz="1600" baseline="0" dirty="0" smtClean="0"/>
                        <a:t> 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Médecine générale</a:t>
                      </a:r>
                      <a:endParaRPr lang="fr-FR" sz="1600" dirty="0"/>
                    </a:p>
                  </a:txBody>
                  <a:tcPr/>
                </a:tc>
              </a:tr>
              <a:tr h="78116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24 services hospitaliers</a:t>
                      </a: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 services hospitaliers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  Centres de médecine générale </a:t>
                      </a:r>
                      <a:endParaRPr lang="fr-FR" sz="1400" baseline="0" dirty="0" smtClean="0"/>
                    </a:p>
                    <a:p>
                      <a:pPr algn="ctr"/>
                      <a:r>
                        <a:rPr lang="fr-FR" sz="1400" baseline="0" dirty="0" smtClean="0"/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2651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926 </a:t>
                      </a:r>
                    </a:p>
                    <a:p>
                      <a:pPr algn="ctr"/>
                      <a:r>
                        <a:rPr lang="fr-FR" sz="1600" dirty="0" smtClean="0"/>
                        <a:t>(38% H,</a:t>
                      </a:r>
                      <a:r>
                        <a:rPr lang="fr-FR" sz="1600" baseline="0" dirty="0" smtClean="0"/>
                        <a:t> 62% F)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779</a:t>
                      </a:r>
                    </a:p>
                    <a:p>
                      <a:pPr algn="ctr"/>
                      <a:r>
                        <a:rPr lang="fr-FR" sz="1600" dirty="0" smtClean="0"/>
                        <a:t>(72% H, 28% F)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763</a:t>
                      </a:r>
                    </a:p>
                    <a:p>
                      <a:pPr algn="ctr"/>
                      <a:r>
                        <a:rPr lang="fr-FR" sz="1600" dirty="0" smtClean="0"/>
                        <a:t>(43% H, 57% F)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2651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Age médian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43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39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41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189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Education : secondaire</a:t>
                      </a:r>
                      <a:r>
                        <a:rPr lang="fr-FR" sz="1600" baseline="0" dirty="0" smtClean="0"/>
                        <a:t> ou plus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81%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71</a:t>
                      </a:r>
                      <a:r>
                        <a:rPr lang="fr-FR" sz="1600" dirty="0" smtClean="0"/>
                        <a:t>%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78</a:t>
                      </a:r>
                      <a:r>
                        <a:rPr lang="fr-FR" sz="1600" dirty="0" smtClean="0"/>
                        <a:t>%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883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Année </a:t>
                      </a:r>
                      <a:r>
                        <a:rPr lang="fr-FR" sz="1600" dirty="0" err="1" smtClean="0"/>
                        <a:t>mediane</a:t>
                      </a:r>
                      <a:r>
                        <a:rPr lang="fr-FR" sz="1600" dirty="0" smtClean="0"/>
                        <a:t> d’arrivée en France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2001</a:t>
                      </a:r>
                      <a:endParaRPr lang="fr-FR" sz="1600" dirty="0" smtClean="0"/>
                    </a:p>
                  </a:txBody>
                  <a:tcPr anchor="ctr"/>
                </a:tc>
              </a:tr>
              <a:tr h="55578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Année médiane du diagnostic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2004</a:t>
                      </a:r>
                      <a:endParaRPr lang="fr-F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-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8071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Nationalité française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17%      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25%</a:t>
                      </a:r>
                      <a:endParaRPr lang="fr-FR" sz="1600" dirty="0" smtClean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Sans titre de séjour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mtClean="0"/>
                        <a:t>8%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25%</a:t>
                      </a:r>
                      <a:endParaRPr lang="fr-F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17%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4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01181" y="4515911"/>
            <a:ext cx="72712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A. </a:t>
            </a:r>
            <a:r>
              <a:rPr lang="en-US" sz="2000" dirty="0" err="1" smtClean="0"/>
              <a:t>Desgrées</a:t>
            </a:r>
            <a:r>
              <a:rPr lang="en-US" sz="2000" dirty="0" smtClean="0"/>
              <a:t> du </a:t>
            </a:r>
            <a:r>
              <a:rPr lang="en-US" sz="2000" dirty="0" err="1" smtClean="0"/>
              <a:t>Loû</a:t>
            </a:r>
            <a:r>
              <a:rPr lang="en-US" sz="2000" dirty="0" smtClean="0"/>
              <a:t>, J. </a:t>
            </a:r>
            <a:r>
              <a:rPr lang="en-US" sz="2000" dirty="0" err="1"/>
              <a:t>P</a:t>
            </a:r>
            <a:r>
              <a:rPr lang="en-US" sz="2000" dirty="0" err="1" smtClean="0"/>
              <a:t>annetier</a:t>
            </a:r>
            <a:r>
              <a:rPr lang="en-US" sz="2000" dirty="0" smtClean="0"/>
              <a:t>, A. </a:t>
            </a:r>
            <a:r>
              <a:rPr lang="en-US" sz="2000" dirty="0" err="1"/>
              <a:t>R</a:t>
            </a:r>
            <a:r>
              <a:rPr lang="en-US" sz="2000" dirty="0" err="1" smtClean="0"/>
              <a:t>avalihasy</a:t>
            </a:r>
            <a:r>
              <a:rPr lang="en-US" sz="2000" dirty="0" smtClean="0"/>
              <a:t>, A. </a:t>
            </a:r>
            <a:r>
              <a:rPr lang="en-US" sz="2000" dirty="0" err="1" smtClean="0"/>
              <a:t>Gosselin</a:t>
            </a:r>
            <a:r>
              <a:rPr lang="en-US" sz="2000" dirty="0" smtClean="0"/>
              <a:t>, V. </a:t>
            </a:r>
            <a:r>
              <a:rPr lang="en-US" sz="2000" dirty="0" err="1" smtClean="0"/>
              <a:t>Supervie</a:t>
            </a:r>
            <a:r>
              <a:rPr lang="en-US" sz="2000" dirty="0" smtClean="0"/>
              <a:t>, N. </a:t>
            </a:r>
            <a:r>
              <a:rPr lang="en-US" sz="2000" dirty="0" err="1" smtClean="0"/>
              <a:t>Bajos</a:t>
            </a:r>
            <a:r>
              <a:rPr lang="en-US" sz="2000" dirty="0" smtClean="0"/>
              <a:t>, F. </a:t>
            </a:r>
            <a:r>
              <a:rPr lang="en-US" sz="2000" dirty="0" err="1"/>
              <a:t>L</a:t>
            </a:r>
            <a:r>
              <a:rPr lang="en-US" sz="2000" dirty="0" err="1" smtClean="0"/>
              <a:t>ert</a:t>
            </a:r>
            <a:r>
              <a:rPr lang="en-US" sz="2000" dirty="0" smtClean="0"/>
              <a:t>, N. </a:t>
            </a:r>
            <a:r>
              <a:rPr lang="en-US" sz="2000" dirty="0" err="1" smtClean="0"/>
              <a:t>Lydie</a:t>
            </a:r>
            <a:r>
              <a:rPr lang="en-US" sz="2000" dirty="0" smtClean="0"/>
              <a:t>, R. Dray-</a:t>
            </a:r>
            <a:r>
              <a:rPr lang="en-US" sz="2000" dirty="0" err="1" smtClean="0"/>
              <a:t>Spira</a:t>
            </a:r>
            <a:r>
              <a:rPr lang="en-US" sz="2000" dirty="0" smtClean="0"/>
              <a:t>  </a:t>
            </a:r>
          </a:p>
          <a:p>
            <a:pPr algn="just"/>
            <a:r>
              <a:rPr lang="fr-F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le groupe Parcours</a:t>
            </a:r>
            <a:endParaRPr lang="fr-F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835621" y="1556792"/>
            <a:ext cx="7402338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Contamination en France </a:t>
            </a:r>
          </a:p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  migrants africains</a:t>
            </a:r>
          </a:p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Enquête PARCOURS</a:t>
            </a:r>
          </a:p>
          <a:p>
            <a:pPr algn="ctr"/>
            <a:r>
              <a:rPr lang="fr-F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Eurosurveillance</a:t>
            </a:r>
            <a:r>
              <a:rPr lang="fr-F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19 </a:t>
            </a:r>
            <a:r>
              <a:rPr lang="fr-F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fr-F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endParaRPr lang="fr-FR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BEH 1</a:t>
            </a:r>
            <a:r>
              <a:rPr lang="fr-FR" sz="24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r>
              <a:rPr lang="fr-F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endParaRPr lang="fr-FR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5517232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48721"/>
            <a:ext cx="1656184" cy="6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34" y="5943172"/>
            <a:ext cx="90749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1152128" cy="8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0648"/>
            <a:ext cx="8352928" cy="6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1" descr="LogIRD-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6093296"/>
            <a:ext cx="1081087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2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43000"/>
          </a:xfrm>
        </p:spPr>
        <p:txBody>
          <a:bodyPr/>
          <a:lstStyle/>
          <a:p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Migrants subsahariens et VIH en France : épidémie d’importation ou population à risque en France ? 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80920" cy="537321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000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En France, les personnes nées en Afrique subsaharienne :</a:t>
            </a:r>
          </a:p>
          <a:p>
            <a:pPr marL="800100" lvl="1" indent="-34290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Représentent 31% des nouveaux diagnostics VIH en 2012 (61% chez les femmes et 17% chez les hommes) </a:t>
            </a:r>
            <a:r>
              <a:rPr lang="fr-FR" sz="1600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</a:t>
            </a:r>
            <a:r>
              <a:rPr lang="fr-FR" sz="1600" b="0" dirty="0" err="1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Cazein</a:t>
            </a:r>
            <a:r>
              <a:rPr lang="fr-FR" sz="1600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lang="fr-FR" sz="1600" b="0" i="1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et al</a:t>
            </a:r>
            <a:r>
              <a:rPr lang="fr-FR" sz="1600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BEH 2014) : </a:t>
            </a:r>
            <a:r>
              <a:rPr lang="fr-FR" b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deuxième groupe le plus touché par le VIH après les HSH</a:t>
            </a:r>
          </a:p>
          <a:p>
            <a:pPr marL="1200150" lvl="2" indent="-28575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« Épidémie d’importation »  ?? → Accès au diagnostic et à la prise en charge</a:t>
            </a:r>
          </a:p>
          <a:p>
            <a:pPr marL="1257300" lvl="2" indent="-34290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Contaminations en France  ?? → Prévention</a:t>
            </a:r>
          </a:p>
          <a:p>
            <a:pPr marL="800100" lvl="1" indent="-34290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Estimations de l’InVS :</a:t>
            </a:r>
          </a:p>
          <a:p>
            <a:pPr marL="1257300" lvl="2" indent="-34290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incidence 29 fois plus forte chez les hommes et 69 fois plus forte  chez les femmes  de nationalité d’un pays d’Afrique subsaharienne par rapport aux hétérosexuels de nationalité  </a:t>
            </a:r>
            <a:r>
              <a:rPr lang="fr-FR" b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française </a:t>
            </a:r>
            <a:r>
              <a:rPr lang="fr-FR" sz="1400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(Le Vu et al., TLID 2010).</a:t>
            </a:r>
            <a:endParaRPr lang="fr-FR" b="0" dirty="0" smtClean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1257300" lvl="2" indent="-34290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28% des nouveaux diagnostics chez des personnes de nationalité </a:t>
            </a:r>
            <a:r>
              <a:rPr lang="fr-FR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sub-saharienne </a:t>
            </a:r>
            <a:r>
              <a:rPr lang="fr-FR" b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= infection par sous type B →acquisition probable en Europe </a:t>
            </a:r>
            <a:r>
              <a:rPr lang="fr-FR" sz="1400" b="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(Lucas et al., BEH 2012).</a:t>
            </a:r>
          </a:p>
          <a:p>
            <a:pPr marL="1257300" lvl="2" indent="-342900" algn="just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sz="1400" b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lvl="2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fr-FR" b="0" dirty="0" smtClean="0">
                <a:solidFill>
                  <a:srgbClr val="CC0066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Pas encore d’estimation de la proportion des africains vivant avec le VIH en France qui ont acquis leur VIH après la migration (UK : estimé à 31% </a:t>
            </a:r>
            <a:r>
              <a:rPr lang="fr-FR" sz="1400" b="0" dirty="0" smtClean="0">
                <a:solidFill>
                  <a:srgbClr val="CC0066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</a:t>
            </a:r>
            <a:r>
              <a:rPr lang="fr-FR" sz="1400" b="0" dirty="0" err="1" smtClean="0">
                <a:solidFill>
                  <a:srgbClr val="CC0066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Rice</a:t>
            </a:r>
            <a:r>
              <a:rPr lang="fr-FR" sz="1400" b="0" dirty="0" smtClean="0">
                <a:solidFill>
                  <a:srgbClr val="CC0066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et al. AIDS 2012))</a:t>
            </a:r>
            <a:endParaRPr lang="fr-FR" sz="1400" b="0" dirty="0">
              <a:solidFill>
                <a:srgbClr val="CC0066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lvl="1" algn="just" eaLnBrk="1" hangingPunct="1">
              <a:lnSpc>
                <a:spcPct val="80000"/>
              </a:lnSpc>
              <a:spcAft>
                <a:spcPts val="600"/>
              </a:spcAft>
            </a:pPr>
            <a:endParaRPr lang="fr-FR" sz="1600" b="0" dirty="0" smtClean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560EBA-A1A3-403E-ADD4-5E926711566F}" type="slidenum"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r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Estimation de l’acquisition du VIH en France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Groupe VIH</a:t>
            </a:r>
          </a:p>
          <a:p>
            <a:r>
              <a:rPr lang="fr-FR" sz="2400" dirty="0" smtClean="0"/>
              <a:t>Combinaison d’informations biographiques et biologiques pour déterminer si l’infection a eu lieu avant ou après l’arrivée en France</a:t>
            </a:r>
          </a:p>
          <a:p>
            <a:pPr lvl="1"/>
            <a:r>
              <a:rPr lang="fr-FR" sz="2000" dirty="0" smtClean="0"/>
              <a:t>Diagnostic 11 ans et + après l’arrivée  </a:t>
            </a:r>
          </a:p>
          <a:p>
            <a:pPr lvl="1"/>
            <a:r>
              <a:rPr lang="fr-FR" sz="2000" dirty="0" smtClean="0"/>
              <a:t>Test VIH négatif en France</a:t>
            </a:r>
          </a:p>
          <a:p>
            <a:pPr lvl="1"/>
            <a:r>
              <a:rPr lang="fr-FR" sz="2000" dirty="0" smtClean="0"/>
              <a:t>Début des relations sexuelles en France </a:t>
            </a:r>
          </a:p>
          <a:p>
            <a:pPr lvl="1"/>
            <a:r>
              <a:rPr lang="fr-FR" sz="2000" dirty="0" smtClean="0"/>
              <a:t>PUIS pour ceux qui restent : estimation du délai entre le l’infection et le diagnostic  à partir du nombre de CD4 au diagnostic, en utilisant une modélisation de l’évolution des CD4 faite à partir d’une cohorte africaine (PRIMO CI, Côte d’Ivoire) (</a:t>
            </a:r>
            <a:r>
              <a:rPr lang="fr-FR" sz="2000" dirty="0" err="1" smtClean="0"/>
              <a:t>Ndawinz</a:t>
            </a:r>
            <a:r>
              <a:rPr lang="fr-FR" sz="2000" dirty="0" smtClean="0"/>
              <a:t> et al. BWHO, </a:t>
            </a:r>
            <a:r>
              <a:rPr lang="fr-FR" sz="2000" dirty="0" smtClean="0"/>
              <a:t>2015) 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7F12A-C59C-49D2-9A29-FA6FC757EF90}" type="slidenum">
              <a:rPr lang="fr-FR" smtClean="0"/>
              <a:pPr>
                <a:defRPr/>
              </a:pPr>
              <a:t>13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6296252" y="3243457"/>
            <a:ext cx="552468" cy="1008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92280" y="3429000"/>
            <a:ext cx="13681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Infection en </a:t>
            </a:r>
            <a:r>
              <a:rPr lang="fr-FR" dirty="0" err="1" smtClean="0">
                <a:solidFill>
                  <a:schemeClr val="tx1"/>
                </a:solidFill>
              </a:rPr>
              <a:t>France</a:t>
            </a:r>
            <a:r>
              <a:rPr lang="fr-FR" dirty="0" err="1" smtClean="0"/>
              <a:t>Fra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9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611560" y="548680"/>
            <a:ext cx="7992887" cy="5339840"/>
            <a:chOff x="1707300" y="1338702"/>
            <a:chExt cx="8839953" cy="6194387"/>
          </a:xfrm>
        </p:grpSpPr>
        <p:sp>
          <p:nvSpPr>
            <p:cNvPr id="43" name="ZoneTexte 42"/>
            <p:cNvSpPr txBox="1"/>
            <p:nvPr/>
          </p:nvSpPr>
          <p:spPr>
            <a:xfrm>
              <a:off x="8670979" y="3108245"/>
              <a:ext cx="1500257" cy="60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/>
                <a:t>Questionnaire-</a:t>
              </a:r>
              <a:r>
                <a:rPr lang="fr-FR" sz="1400" i="1" dirty="0" err="1"/>
                <a:t>based</a:t>
              </a:r>
              <a:r>
                <a:rPr lang="fr-FR" sz="1400" i="1" dirty="0"/>
                <a:t> </a:t>
              </a:r>
              <a:r>
                <a:rPr lang="fr-FR" sz="1400" i="1" dirty="0" err="1"/>
                <a:t>method</a:t>
              </a:r>
              <a:endParaRPr lang="fr-FR" sz="1400" i="1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901888" y="6156897"/>
              <a:ext cx="3366176" cy="1356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fr-FR" sz="1000" b="1" i="1" dirty="0" smtClean="0"/>
            </a:p>
            <a:p>
              <a:pPr algn="r"/>
              <a:r>
                <a:rPr lang="fr-FR" sz="1200" b="1" i="1" dirty="0" err="1" smtClean="0"/>
                <a:t>Median</a:t>
              </a:r>
              <a:r>
                <a:rPr lang="fr-FR" sz="1200" b="1" i="1" dirty="0" smtClean="0"/>
                <a:t> </a:t>
              </a:r>
              <a:r>
                <a:rPr lang="fr-FR" sz="1200" b="1" i="1" dirty="0"/>
                <a:t>scenario (</a:t>
              </a:r>
              <a:r>
                <a:rPr lang="fr-FR" sz="1200" b="1" i="1" dirty="0" err="1"/>
                <a:t>hyp</a:t>
              </a:r>
              <a:r>
                <a:rPr lang="fr-FR" sz="1200" b="1" i="1" dirty="0"/>
                <a:t> 50%) : N= 197</a:t>
              </a:r>
            </a:p>
            <a:p>
              <a:pPr algn="r"/>
              <a:endParaRPr lang="fr-FR" sz="1200" i="1" dirty="0"/>
            </a:p>
            <a:p>
              <a:pPr algn="r"/>
              <a:endParaRPr lang="fr-FR" sz="1200" i="1" dirty="0"/>
            </a:p>
            <a:p>
              <a:pPr algn="r"/>
              <a:endParaRPr lang="fr-FR" sz="1200" i="1" dirty="0"/>
            </a:p>
            <a:p>
              <a:pPr algn="r"/>
              <a:endParaRPr lang="fr-FR" sz="1200" i="1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366800" y="6156897"/>
              <a:ext cx="3804436" cy="1356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fr-FR" sz="1000" i="1" dirty="0" smtClean="0"/>
            </a:p>
            <a:p>
              <a:pPr algn="r"/>
              <a:r>
                <a:rPr lang="fr-FR" sz="1200" b="1" i="1" dirty="0" smtClean="0"/>
                <a:t>Conservative </a:t>
              </a:r>
              <a:r>
                <a:rPr lang="fr-FR" sz="1200" b="1" i="1" dirty="0"/>
                <a:t>scenario (</a:t>
              </a:r>
              <a:r>
                <a:rPr lang="fr-FR" sz="1200" b="1" i="1" dirty="0" err="1"/>
                <a:t>hyp</a:t>
              </a:r>
              <a:r>
                <a:rPr lang="fr-FR" sz="1200" b="1" i="1" dirty="0"/>
                <a:t> 95%) : N= 69</a:t>
              </a:r>
            </a:p>
            <a:p>
              <a:pPr algn="r"/>
              <a:endParaRPr lang="fr-FR" sz="1200" i="1" dirty="0"/>
            </a:p>
            <a:p>
              <a:pPr algn="r"/>
              <a:endParaRPr lang="fr-FR" sz="1200" i="1" dirty="0"/>
            </a:p>
            <a:p>
              <a:pPr algn="r"/>
              <a:endParaRPr lang="fr-FR" sz="1200" i="1" dirty="0"/>
            </a:p>
            <a:p>
              <a:pPr algn="r"/>
              <a:endParaRPr lang="fr-FR" sz="1200" i="1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707300" y="1338702"/>
              <a:ext cx="8839953" cy="6194387"/>
              <a:chOff x="1707300" y="1338702"/>
              <a:chExt cx="8839953" cy="6194387"/>
            </a:xfrm>
          </p:grpSpPr>
          <p:cxnSp>
            <p:nvCxnSpPr>
              <p:cNvPr id="63" name="Connecteur droit 62"/>
              <p:cNvCxnSpPr/>
              <p:nvPr/>
            </p:nvCxnSpPr>
            <p:spPr>
              <a:xfrm>
                <a:off x="2649102" y="5091012"/>
                <a:ext cx="0" cy="5380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2685443" y="4061553"/>
                <a:ext cx="0" cy="40939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2698958" y="3017470"/>
                <a:ext cx="0" cy="40939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2649102" y="1973386"/>
                <a:ext cx="0" cy="40939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e 4"/>
              <p:cNvGrpSpPr/>
              <p:nvPr/>
            </p:nvGrpSpPr>
            <p:grpSpPr>
              <a:xfrm>
                <a:off x="1707300" y="1338702"/>
                <a:ext cx="5696076" cy="4544490"/>
                <a:chOff x="3215818" y="2457607"/>
                <a:chExt cx="4027674" cy="6426976"/>
              </a:xfrm>
            </p:grpSpPr>
            <p:sp>
              <p:nvSpPr>
                <p:cNvPr id="15" name="Forme libre 14"/>
                <p:cNvSpPr/>
                <p:nvPr/>
              </p:nvSpPr>
              <p:spPr>
                <a:xfrm>
                  <a:off x="3215818" y="2457607"/>
                  <a:ext cx="1594864" cy="1012739"/>
                </a:xfrm>
                <a:custGeom>
                  <a:avLst/>
                  <a:gdLst>
                    <a:gd name="connsiteX0" fmla="*/ 0 w 1594864"/>
                    <a:gd name="connsiteY0" fmla="*/ 101274 h 1012739"/>
                    <a:gd name="connsiteX1" fmla="*/ 101274 w 1594864"/>
                    <a:gd name="connsiteY1" fmla="*/ 0 h 1012739"/>
                    <a:gd name="connsiteX2" fmla="*/ 1493590 w 1594864"/>
                    <a:gd name="connsiteY2" fmla="*/ 0 h 1012739"/>
                    <a:gd name="connsiteX3" fmla="*/ 1594864 w 1594864"/>
                    <a:gd name="connsiteY3" fmla="*/ 101274 h 1012739"/>
                    <a:gd name="connsiteX4" fmla="*/ 1594864 w 1594864"/>
                    <a:gd name="connsiteY4" fmla="*/ 911465 h 1012739"/>
                    <a:gd name="connsiteX5" fmla="*/ 1493590 w 1594864"/>
                    <a:gd name="connsiteY5" fmla="*/ 1012739 h 1012739"/>
                    <a:gd name="connsiteX6" fmla="*/ 101274 w 1594864"/>
                    <a:gd name="connsiteY6" fmla="*/ 1012739 h 1012739"/>
                    <a:gd name="connsiteX7" fmla="*/ 0 w 1594864"/>
                    <a:gd name="connsiteY7" fmla="*/ 911465 h 1012739"/>
                    <a:gd name="connsiteX8" fmla="*/ 0 w 1594864"/>
                    <a:gd name="connsiteY8" fmla="*/ 101274 h 101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864" h="1012739">
                      <a:moveTo>
                        <a:pt x="0" y="101274"/>
                      </a:moveTo>
                      <a:cubicBezTo>
                        <a:pt x="0" y="45342"/>
                        <a:pt x="45342" y="0"/>
                        <a:pt x="101274" y="0"/>
                      </a:cubicBezTo>
                      <a:lnTo>
                        <a:pt x="1493590" y="0"/>
                      </a:lnTo>
                      <a:cubicBezTo>
                        <a:pt x="1549522" y="0"/>
                        <a:pt x="1594864" y="45342"/>
                        <a:pt x="1594864" y="101274"/>
                      </a:cubicBezTo>
                      <a:lnTo>
                        <a:pt x="1594864" y="911465"/>
                      </a:lnTo>
                      <a:cubicBezTo>
                        <a:pt x="1594864" y="967397"/>
                        <a:pt x="1549522" y="1012739"/>
                        <a:pt x="1493590" y="1012739"/>
                      </a:cubicBezTo>
                      <a:lnTo>
                        <a:pt x="101274" y="1012739"/>
                      </a:lnTo>
                      <a:cubicBezTo>
                        <a:pt x="45342" y="1012739"/>
                        <a:pt x="0" y="967397"/>
                        <a:pt x="0" y="911465"/>
                      </a:cubicBezTo>
                      <a:lnTo>
                        <a:pt x="0" y="101274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7762" tIns="67762" rIns="67762" bIns="67762" numCol="1" spcCol="1270" anchor="ctr" anchorCtr="0">
                  <a:noAutofit/>
                </a:bodyPr>
                <a:lstStyle/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dirty="0"/>
                    <a:t>Final </a:t>
                  </a:r>
                  <a:r>
                    <a:rPr lang="fr-FR" sz="1200" dirty="0" err="1"/>
                    <a:t>study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sample</a:t>
                  </a:r>
                  <a:endParaRPr lang="fr-FR" sz="1200" dirty="0"/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b="1" dirty="0"/>
                    <a:t>N=898</a:t>
                  </a:r>
                </a:p>
              </p:txBody>
            </p:sp>
            <p:sp>
              <p:nvSpPr>
                <p:cNvPr id="17" name="Forme libre 16"/>
                <p:cNvSpPr/>
                <p:nvPr/>
              </p:nvSpPr>
              <p:spPr>
                <a:xfrm>
                  <a:off x="3215818" y="3934186"/>
                  <a:ext cx="1594864" cy="1012739"/>
                </a:xfrm>
                <a:custGeom>
                  <a:avLst/>
                  <a:gdLst>
                    <a:gd name="connsiteX0" fmla="*/ 0 w 1594864"/>
                    <a:gd name="connsiteY0" fmla="*/ 101274 h 1012739"/>
                    <a:gd name="connsiteX1" fmla="*/ 101274 w 1594864"/>
                    <a:gd name="connsiteY1" fmla="*/ 0 h 1012739"/>
                    <a:gd name="connsiteX2" fmla="*/ 1493590 w 1594864"/>
                    <a:gd name="connsiteY2" fmla="*/ 0 h 1012739"/>
                    <a:gd name="connsiteX3" fmla="*/ 1594864 w 1594864"/>
                    <a:gd name="connsiteY3" fmla="*/ 101274 h 1012739"/>
                    <a:gd name="connsiteX4" fmla="*/ 1594864 w 1594864"/>
                    <a:gd name="connsiteY4" fmla="*/ 911465 h 1012739"/>
                    <a:gd name="connsiteX5" fmla="*/ 1493590 w 1594864"/>
                    <a:gd name="connsiteY5" fmla="*/ 1012739 h 1012739"/>
                    <a:gd name="connsiteX6" fmla="*/ 101274 w 1594864"/>
                    <a:gd name="connsiteY6" fmla="*/ 1012739 h 1012739"/>
                    <a:gd name="connsiteX7" fmla="*/ 0 w 1594864"/>
                    <a:gd name="connsiteY7" fmla="*/ 911465 h 1012739"/>
                    <a:gd name="connsiteX8" fmla="*/ 0 w 1594864"/>
                    <a:gd name="connsiteY8" fmla="*/ 101274 h 101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864" h="1012739">
                      <a:moveTo>
                        <a:pt x="0" y="101274"/>
                      </a:moveTo>
                      <a:cubicBezTo>
                        <a:pt x="0" y="45342"/>
                        <a:pt x="45342" y="0"/>
                        <a:pt x="101274" y="0"/>
                      </a:cubicBezTo>
                      <a:lnTo>
                        <a:pt x="1493590" y="0"/>
                      </a:lnTo>
                      <a:cubicBezTo>
                        <a:pt x="1549522" y="0"/>
                        <a:pt x="1594864" y="45342"/>
                        <a:pt x="1594864" y="101274"/>
                      </a:cubicBezTo>
                      <a:lnTo>
                        <a:pt x="1594864" y="911465"/>
                      </a:lnTo>
                      <a:cubicBezTo>
                        <a:pt x="1594864" y="967397"/>
                        <a:pt x="1549522" y="1012739"/>
                        <a:pt x="1493590" y="1012739"/>
                      </a:cubicBezTo>
                      <a:lnTo>
                        <a:pt x="101274" y="1012739"/>
                      </a:lnTo>
                      <a:cubicBezTo>
                        <a:pt x="45342" y="1012739"/>
                        <a:pt x="0" y="967397"/>
                        <a:pt x="0" y="911465"/>
                      </a:cubicBezTo>
                      <a:lnTo>
                        <a:pt x="0" y="101274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7762" tIns="67762" rIns="67762" bIns="67762" numCol="1" spcCol="1270" anchor="ctr" anchorCtr="0">
                  <a:noAutofit/>
                </a:bodyPr>
                <a:lstStyle/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dirty="0" err="1"/>
                    <a:t>Left</a:t>
                  </a:r>
                  <a:r>
                    <a:rPr lang="fr-FR" sz="1200" dirty="0"/>
                    <a:t> to </a:t>
                  </a:r>
                  <a:r>
                    <a:rPr lang="fr-FR" sz="1200" dirty="0" err="1"/>
                    <a:t>be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assigned</a:t>
                  </a:r>
                  <a:r>
                    <a:rPr lang="fr-FR" sz="1200" dirty="0"/>
                    <a:t>: </a:t>
                  </a:r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b="1" dirty="0"/>
                    <a:t>N=628</a:t>
                  </a:r>
                </a:p>
              </p:txBody>
            </p:sp>
            <p:sp>
              <p:nvSpPr>
                <p:cNvPr id="19" name="Forme libre 18"/>
                <p:cNvSpPr/>
                <p:nvPr/>
              </p:nvSpPr>
              <p:spPr>
                <a:xfrm>
                  <a:off x="3215818" y="5410765"/>
                  <a:ext cx="1594864" cy="1012739"/>
                </a:xfrm>
                <a:custGeom>
                  <a:avLst/>
                  <a:gdLst>
                    <a:gd name="connsiteX0" fmla="*/ 0 w 1594864"/>
                    <a:gd name="connsiteY0" fmla="*/ 101274 h 1012739"/>
                    <a:gd name="connsiteX1" fmla="*/ 101274 w 1594864"/>
                    <a:gd name="connsiteY1" fmla="*/ 0 h 1012739"/>
                    <a:gd name="connsiteX2" fmla="*/ 1493590 w 1594864"/>
                    <a:gd name="connsiteY2" fmla="*/ 0 h 1012739"/>
                    <a:gd name="connsiteX3" fmla="*/ 1594864 w 1594864"/>
                    <a:gd name="connsiteY3" fmla="*/ 101274 h 1012739"/>
                    <a:gd name="connsiteX4" fmla="*/ 1594864 w 1594864"/>
                    <a:gd name="connsiteY4" fmla="*/ 911465 h 1012739"/>
                    <a:gd name="connsiteX5" fmla="*/ 1493590 w 1594864"/>
                    <a:gd name="connsiteY5" fmla="*/ 1012739 h 1012739"/>
                    <a:gd name="connsiteX6" fmla="*/ 101274 w 1594864"/>
                    <a:gd name="connsiteY6" fmla="*/ 1012739 h 1012739"/>
                    <a:gd name="connsiteX7" fmla="*/ 0 w 1594864"/>
                    <a:gd name="connsiteY7" fmla="*/ 911465 h 1012739"/>
                    <a:gd name="connsiteX8" fmla="*/ 0 w 1594864"/>
                    <a:gd name="connsiteY8" fmla="*/ 101274 h 101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864" h="1012739">
                      <a:moveTo>
                        <a:pt x="0" y="101274"/>
                      </a:moveTo>
                      <a:cubicBezTo>
                        <a:pt x="0" y="45342"/>
                        <a:pt x="45342" y="0"/>
                        <a:pt x="101274" y="0"/>
                      </a:cubicBezTo>
                      <a:lnTo>
                        <a:pt x="1493590" y="0"/>
                      </a:lnTo>
                      <a:cubicBezTo>
                        <a:pt x="1549522" y="0"/>
                        <a:pt x="1594864" y="45342"/>
                        <a:pt x="1594864" y="101274"/>
                      </a:cubicBezTo>
                      <a:lnTo>
                        <a:pt x="1594864" y="911465"/>
                      </a:lnTo>
                      <a:cubicBezTo>
                        <a:pt x="1594864" y="967397"/>
                        <a:pt x="1549522" y="1012739"/>
                        <a:pt x="1493590" y="1012739"/>
                      </a:cubicBezTo>
                      <a:lnTo>
                        <a:pt x="101274" y="1012739"/>
                      </a:lnTo>
                      <a:cubicBezTo>
                        <a:pt x="45342" y="1012739"/>
                        <a:pt x="0" y="967397"/>
                        <a:pt x="0" y="911465"/>
                      </a:cubicBezTo>
                      <a:lnTo>
                        <a:pt x="0" y="101274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7762" tIns="67762" rIns="67762" bIns="67762" numCol="1" spcCol="1270" anchor="ctr" anchorCtr="0">
                  <a:noAutofit/>
                </a:bodyPr>
                <a:lstStyle/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dirty="0" err="1"/>
                    <a:t>Left</a:t>
                  </a:r>
                  <a:r>
                    <a:rPr lang="fr-FR" sz="1200" dirty="0"/>
                    <a:t> to </a:t>
                  </a:r>
                  <a:r>
                    <a:rPr lang="fr-FR" sz="1200" dirty="0" err="1"/>
                    <a:t>be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assigned</a:t>
                  </a:r>
                  <a:r>
                    <a:rPr lang="fr-FR" sz="1200" dirty="0"/>
                    <a:t>: </a:t>
                  </a:r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b="1" dirty="0"/>
                    <a:t>N=565</a:t>
                  </a:r>
                </a:p>
              </p:txBody>
            </p:sp>
            <p:sp>
              <p:nvSpPr>
                <p:cNvPr id="21" name="Forme libre 20"/>
                <p:cNvSpPr/>
                <p:nvPr/>
              </p:nvSpPr>
              <p:spPr>
                <a:xfrm>
                  <a:off x="3215818" y="6887344"/>
                  <a:ext cx="1594864" cy="1012739"/>
                </a:xfrm>
                <a:custGeom>
                  <a:avLst/>
                  <a:gdLst>
                    <a:gd name="connsiteX0" fmla="*/ 0 w 1594864"/>
                    <a:gd name="connsiteY0" fmla="*/ 101274 h 1012739"/>
                    <a:gd name="connsiteX1" fmla="*/ 101274 w 1594864"/>
                    <a:gd name="connsiteY1" fmla="*/ 0 h 1012739"/>
                    <a:gd name="connsiteX2" fmla="*/ 1493590 w 1594864"/>
                    <a:gd name="connsiteY2" fmla="*/ 0 h 1012739"/>
                    <a:gd name="connsiteX3" fmla="*/ 1594864 w 1594864"/>
                    <a:gd name="connsiteY3" fmla="*/ 101274 h 1012739"/>
                    <a:gd name="connsiteX4" fmla="*/ 1594864 w 1594864"/>
                    <a:gd name="connsiteY4" fmla="*/ 911465 h 1012739"/>
                    <a:gd name="connsiteX5" fmla="*/ 1493590 w 1594864"/>
                    <a:gd name="connsiteY5" fmla="*/ 1012739 h 1012739"/>
                    <a:gd name="connsiteX6" fmla="*/ 101274 w 1594864"/>
                    <a:gd name="connsiteY6" fmla="*/ 1012739 h 1012739"/>
                    <a:gd name="connsiteX7" fmla="*/ 0 w 1594864"/>
                    <a:gd name="connsiteY7" fmla="*/ 911465 h 1012739"/>
                    <a:gd name="connsiteX8" fmla="*/ 0 w 1594864"/>
                    <a:gd name="connsiteY8" fmla="*/ 101274 h 101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4864" h="1012739">
                      <a:moveTo>
                        <a:pt x="0" y="101274"/>
                      </a:moveTo>
                      <a:cubicBezTo>
                        <a:pt x="0" y="45342"/>
                        <a:pt x="45342" y="0"/>
                        <a:pt x="101274" y="0"/>
                      </a:cubicBezTo>
                      <a:lnTo>
                        <a:pt x="1493590" y="0"/>
                      </a:lnTo>
                      <a:cubicBezTo>
                        <a:pt x="1549522" y="0"/>
                        <a:pt x="1594864" y="45342"/>
                        <a:pt x="1594864" y="101274"/>
                      </a:cubicBezTo>
                      <a:lnTo>
                        <a:pt x="1594864" y="911465"/>
                      </a:lnTo>
                      <a:cubicBezTo>
                        <a:pt x="1594864" y="967397"/>
                        <a:pt x="1549522" y="1012739"/>
                        <a:pt x="1493590" y="1012739"/>
                      </a:cubicBezTo>
                      <a:lnTo>
                        <a:pt x="101274" y="1012739"/>
                      </a:lnTo>
                      <a:cubicBezTo>
                        <a:pt x="45342" y="1012739"/>
                        <a:pt x="0" y="967397"/>
                        <a:pt x="0" y="911465"/>
                      </a:cubicBezTo>
                      <a:lnTo>
                        <a:pt x="0" y="101274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7762" tIns="67762" rIns="67762" bIns="67762" numCol="1" spcCol="1270" anchor="ctr" anchorCtr="0">
                  <a:noAutofit/>
                </a:bodyPr>
                <a:lstStyle/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dirty="0" err="1"/>
                    <a:t>Left</a:t>
                  </a:r>
                  <a:r>
                    <a:rPr lang="fr-FR" sz="1200" dirty="0"/>
                    <a:t> to </a:t>
                  </a:r>
                  <a:r>
                    <a:rPr lang="fr-FR" sz="1200" dirty="0" err="1"/>
                    <a:t>be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assigned</a:t>
                  </a:r>
                  <a:r>
                    <a:rPr lang="fr-FR" sz="1200" dirty="0"/>
                    <a:t>: </a:t>
                  </a:r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b="1" dirty="0"/>
                    <a:t>N=537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648627" y="7599258"/>
                  <a:ext cx="1594865" cy="12853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7762" tIns="67762" rIns="67762" bIns="67762" numCol="1" spcCol="1270" anchor="ctr" anchorCtr="0">
                  <a:noAutofit/>
                </a:bodyPr>
                <a:lstStyle/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fr-FR" sz="900" dirty="0"/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dirty="0" err="1"/>
                    <a:t>Estimated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year</a:t>
                  </a:r>
                  <a:r>
                    <a:rPr lang="fr-FR" sz="1200" dirty="0"/>
                    <a:t> of infection  </a:t>
                  </a:r>
                  <a:r>
                    <a:rPr lang="fr-FR" sz="1200" i="1" dirty="0" err="1"/>
                    <a:t>posterior</a:t>
                  </a:r>
                  <a:r>
                    <a:rPr lang="fr-FR" sz="1200" dirty="0"/>
                    <a:t> to </a:t>
                  </a:r>
                  <a:r>
                    <a:rPr lang="fr-FR" sz="1200" dirty="0" err="1"/>
                    <a:t>year</a:t>
                  </a:r>
                  <a:r>
                    <a:rPr lang="fr-FR" sz="1200" dirty="0"/>
                    <a:t> of </a:t>
                  </a:r>
                  <a:r>
                    <a:rPr lang="fr-FR" sz="1200" dirty="0" err="1"/>
                    <a:t>arrival</a:t>
                  </a:r>
                  <a:r>
                    <a:rPr lang="fr-FR" sz="1200" dirty="0"/>
                    <a:t> in France</a:t>
                  </a:r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sz="1200" dirty="0"/>
                    <a:t> </a:t>
                  </a:r>
                </a:p>
                <a:p>
                  <a:pPr algn="ctr" defTabSz="38960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fr-FR" sz="900" dirty="0"/>
                </a:p>
              </p:txBody>
            </p:sp>
          </p:grpSp>
          <p:cxnSp>
            <p:nvCxnSpPr>
              <p:cNvPr id="33" name="Connecteur droit avec flèche 32"/>
              <p:cNvCxnSpPr>
                <a:endCxn id="36" idx="1"/>
              </p:cNvCxnSpPr>
              <p:nvPr/>
            </p:nvCxnSpPr>
            <p:spPr>
              <a:xfrm flipV="1">
                <a:off x="2656687" y="2141046"/>
                <a:ext cx="2454657" cy="862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5111344" y="1696754"/>
                <a:ext cx="2255512" cy="88858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762" tIns="67762" rIns="67762" bIns="67762" numCol="1" spcCol="1270" anchor="ctr" anchorCtr="0">
                <a:noAutofit/>
              </a:bodyPr>
              <a:lstStyle/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dirty="0"/>
                  <a:t>HIV </a:t>
                </a:r>
                <a:r>
                  <a:rPr lang="fr-FR" sz="1200" dirty="0" err="1"/>
                  <a:t>diagnosed</a:t>
                </a:r>
                <a:r>
                  <a:rPr lang="fr-FR" sz="1200" dirty="0"/>
                  <a:t> more </a:t>
                </a:r>
                <a:r>
                  <a:rPr lang="fr-FR" sz="1200" dirty="0" err="1"/>
                  <a:t>than</a:t>
                </a:r>
                <a:r>
                  <a:rPr lang="fr-FR" sz="1200" dirty="0"/>
                  <a:t> </a:t>
                </a:r>
                <a:r>
                  <a:rPr lang="fr-FR" sz="1200" dirty="0" smtClean="0"/>
                  <a:t>11 </a:t>
                </a:r>
                <a:r>
                  <a:rPr lang="fr-FR" sz="1200" dirty="0" err="1"/>
                  <a:t>years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after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arrival</a:t>
                </a:r>
                <a:r>
                  <a:rPr lang="fr-FR" sz="1200" dirty="0"/>
                  <a:t> in France</a:t>
                </a:r>
              </a:p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b="1" dirty="0"/>
                  <a:t>N=137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38316" y="2740838"/>
                <a:ext cx="2255512" cy="88868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762" tIns="67762" rIns="67762" bIns="67762" numCol="1" spcCol="1270" anchor="ctr" anchorCtr="0">
                <a:noAutofit/>
              </a:bodyPr>
              <a:lstStyle/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dirty="0"/>
                  <a:t>At least one </a:t>
                </a:r>
                <a:r>
                  <a:rPr lang="fr-FR" sz="1200" dirty="0" err="1"/>
                  <a:t>negative</a:t>
                </a:r>
                <a:r>
                  <a:rPr lang="fr-FR" sz="1200" dirty="0"/>
                  <a:t> HIV </a:t>
                </a:r>
                <a:r>
                  <a:rPr lang="fr-FR" sz="1200" dirty="0" err="1"/>
                  <a:t>testing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after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arrival</a:t>
                </a:r>
                <a:r>
                  <a:rPr lang="fr-FR" sz="1200" dirty="0"/>
                  <a:t> in France</a:t>
                </a:r>
              </a:p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b="1" dirty="0"/>
                  <a:t>N=63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132805" y="3951748"/>
                <a:ext cx="2255512" cy="71610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762" tIns="67762" rIns="67762" bIns="67762" numCol="1" spcCol="1270" anchor="ctr" anchorCtr="0">
                <a:noAutofit/>
              </a:bodyPr>
              <a:lstStyle/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dirty="0" err="1"/>
                  <a:t>Sexual</a:t>
                </a:r>
                <a:r>
                  <a:rPr lang="fr-FR" sz="1200" dirty="0"/>
                  <a:t> </a:t>
                </a:r>
                <a:r>
                  <a:rPr lang="fr-FR" sz="1200" dirty="0" err="1"/>
                  <a:t>debut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after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arrival</a:t>
                </a:r>
                <a:r>
                  <a:rPr lang="fr-FR" sz="1200" dirty="0"/>
                  <a:t> in France</a:t>
                </a:r>
              </a:p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b="1" dirty="0"/>
                  <a:t>N=28</a:t>
                </a:r>
              </a:p>
            </p:txBody>
          </p:sp>
          <p:sp>
            <p:nvSpPr>
              <p:cNvPr id="42" name="Accolade fermante 41"/>
              <p:cNvSpPr/>
              <p:nvPr/>
            </p:nvSpPr>
            <p:spPr>
              <a:xfrm>
                <a:off x="8001581" y="1869234"/>
                <a:ext cx="729165" cy="2793066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Accolade fermante 43"/>
              <p:cNvSpPr/>
              <p:nvPr/>
            </p:nvSpPr>
            <p:spPr>
              <a:xfrm>
                <a:off x="7994441" y="5218372"/>
                <a:ext cx="611017" cy="82145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8605458" y="5472464"/>
                <a:ext cx="1941795" cy="606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/>
                  <a:t>CD4-cell count </a:t>
                </a:r>
                <a:r>
                  <a:rPr lang="fr-FR" sz="1400" i="1" dirty="0" err="1" smtClean="0"/>
                  <a:t>method</a:t>
                </a:r>
                <a:r>
                  <a:rPr lang="fr-FR" sz="1400" i="1" dirty="0" smtClean="0"/>
                  <a:t> </a:t>
                </a:r>
                <a:endParaRPr lang="fr-FR" sz="1400" i="1" dirty="0"/>
              </a:p>
            </p:txBody>
          </p:sp>
          <p:sp>
            <p:nvSpPr>
              <p:cNvPr id="58" name="Forme libre 57"/>
              <p:cNvSpPr/>
              <p:nvPr/>
            </p:nvSpPr>
            <p:spPr>
              <a:xfrm>
                <a:off x="3728584" y="6684724"/>
                <a:ext cx="2255512" cy="848365"/>
              </a:xfrm>
              <a:custGeom>
                <a:avLst/>
                <a:gdLst>
                  <a:gd name="connsiteX0" fmla="*/ 0 w 1594864"/>
                  <a:gd name="connsiteY0" fmla="*/ 101274 h 1012739"/>
                  <a:gd name="connsiteX1" fmla="*/ 101274 w 1594864"/>
                  <a:gd name="connsiteY1" fmla="*/ 0 h 1012739"/>
                  <a:gd name="connsiteX2" fmla="*/ 1493590 w 1594864"/>
                  <a:gd name="connsiteY2" fmla="*/ 0 h 1012739"/>
                  <a:gd name="connsiteX3" fmla="*/ 1594864 w 1594864"/>
                  <a:gd name="connsiteY3" fmla="*/ 101274 h 1012739"/>
                  <a:gd name="connsiteX4" fmla="*/ 1594864 w 1594864"/>
                  <a:gd name="connsiteY4" fmla="*/ 911465 h 1012739"/>
                  <a:gd name="connsiteX5" fmla="*/ 1493590 w 1594864"/>
                  <a:gd name="connsiteY5" fmla="*/ 1012739 h 1012739"/>
                  <a:gd name="connsiteX6" fmla="*/ 101274 w 1594864"/>
                  <a:gd name="connsiteY6" fmla="*/ 1012739 h 1012739"/>
                  <a:gd name="connsiteX7" fmla="*/ 0 w 1594864"/>
                  <a:gd name="connsiteY7" fmla="*/ 911465 h 1012739"/>
                  <a:gd name="connsiteX8" fmla="*/ 0 w 1594864"/>
                  <a:gd name="connsiteY8" fmla="*/ 101274 h 10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64" h="1012739">
                    <a:moveTo>
                      <a:pt x="0" y="101274"/>
                    </a:moveTo>
                    <a:cubicBezTo>
                      <a:pt x="0" y="45342"/>
                      <a:pt x="45342" y="0"/>
                      <a:pt x="101274" y="0"/>
                    </a:cubicBezTo>
                    <a:lnTo>
                      <a:pt x="1493590" y="0"/>
                    </a:lnTo>
                    <a:cubicBezTo>
                      <a:pt x="1549522" y="0"/>
                      <a:pt x="1594864" y="45342"/>
                      <a:pt x="1594864" y="101274"/>
                    </a:cubicBezTo>
                    <a:lnTo>
                      <a:pt x="1594864" y="911465"/>
                    </a:lnTo>
                    <a:cubicBezTo>
                      <a:pt x="1594864" y="967397"/>
                      <a:pt x="1549522" y="1012739"/>
                      <a:pt x="1493590" y="1012739"/>
                    </a:cubicBezTo>
                    <a:lnTo>
                      <a:pt x="101274" y="1012739"/>
                    </a:lnTo>
                    <a:cubicBezTo>
                      <a:pt x="45342" y="1012739"/>
                      <a:pt x="0" y="967397"/>
                      <a:pt x="0" y="911465"/>
                    </a:cubicBezTo>
                    <a:lnTo>
                      <a:pt x="0" y="1012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762" tIns="67762" rIns="67762" bIns="67762" numCol="1" spcCol="1270" anchor="ctr" anchorCtr="0">
                <a:noAutofit/>
              </a:bodyPr>
              <a:lstStyle/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dirty="0"/>
                  <a:t>HIV acquisition  </a:t>
                </a:r>
                <a:r>
                  <a:rPr lang="fr-FR" sz="1200" dirty="0" err="1"/>
                  <a:t>after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arrival</a:t>
                </a:r>
                <a:r>
                  <a:rPr lang="fr-FR" sz="1200" dirty="0"/>
                  <a:t> in France  </a:t>
                </a:r>
              </a:p>
              <a:p>
                <a:pPr algn="ctr" defTabSz="389604">
                  <a:lnSpc>
                    <a:spcPct val="90000"/>
                  </a:lnSpc>
                </a:pPr>
                <a:r>
                  <a:rPr lang="fr-FR" sz="900" b="1" dirty="0"/>
                  <a:t> </a:t>
                </a:r>
                <a:r>
                  <a:rPr lang="fr-FR" sz="1400" b="1" dirty="0"/>
                  <a:t>49 % </a:t>
                </a:r>
                <a:r>
                  <a:rPr lang="fr-FR" sz="1100" b="1" dirty="0"/>
                  <a:t>[45-53]</a:t>
                </a:r>
              </a:p>
            </p:txBody>
          </p:sp>
          <p:sp>
            <p:nvSpPr>
              <p:cNvPr id="60" name="Forme libre 59"/>
              <p:cNvSpPr/>
              <p:nvPr/>
            </p:nvSpPr>
            <p:spPr>
              <a:xfrm>
                <a:off x="6782090" y="6684724"/>
                <a:ext cx="2255512" cy="848365"/>
              </a:xfrm>
              <a:custGeom>
                <a:avLst/>
                <a:gdLst>
                  <a:gd name="connsiteX0" fmla="*/ 0 w 1594864"/>
                  <a:gd name="connsiteY0" fmla="*/ 101274 h 1012739"/>
                  <a:gd name="connsiteX1" fmla="*/ 101274 w 1594864"/>
                  <a:gd name="connsiteY1" fmla="*/ 0 h 1012739"/>
                  <a:gd name="connsiteX2" fmla="*/ 1493590 w 1594864"/>
                  <a:gd name="connsiteY2" fmla="*/ 0 h 1012739"/>
                  <a:gd name="connsiteX3" fmla="*/ 1594864 w 1594864"/>
                  <a:gd name="connsiteY3" fmla="*/ 101274 h 1012739"/>
                  <a:gd name="connsiteX4" fmla="*/ 1594864 w 1594864"/>
                  <a:gd name="connsiteY4" fmla="*/ 911465 h 1012739"/>
                  <a:gd name="connsiteX5" fmla="*/ 1493590 w 1594864"/>
                  <a:gd name="connsiteY5" fmla="*/ 1012739 h 1012739"/>
                  <a:gd name="connsiteX6" fmla="*/ 101274 w 1594864"/>
                  <a:gd name="connsiteY6" fmla="*/ 1012739 h 1012739"/>
                  <a:gd name="connsiteX7" fmla="*/ 0 w 1594864"/>
                  <a:gd name="connsiteY7" fmla="*/ 911465 h 1012739"/>
                  <a:gd name="connsiteX8" fmla="*/ 0 w 1594864"/>
                  <a:gd name="connsiteY8" fmla="*/ 101274 h 10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64" h="1012739">
                    <a:moveTo>
                      <a:pt x="0" y="101274"/>
                    </a:moveTo>
                    <a:cubicBezTo>
                      <a:pt x="0" y="45342"/>
                      <a:pt x="45342" y="0"/>
                      <a:pt x="101274" y="0"/>
                    </a:cubicBezTo>
                    <a:lnTo>
                      <a:pt x="1493590" y="0"/>
                    </a:lnTo>
                    <a:cubicBezTo>
                      <a:pt x="1549522" y="0"/>
                      <a:pt x="1594864" y="45342"/>
                      <a:pt x="1594864" y="101274"/>
                    </a:cubicBezTo>
                    <a:lnTo>
                      <a:pt x="1594864" y="911465"/>
                    </a:lnTo>
                    <a:cubicBezTo>
                      <a:pt x="1594864" y="967397"/>
                      <a:pt x="1549522" y="1012739"/>
                      <a:pt x="1493590" y="1012739"/>
                    </a:cubicBezTo>
                    <a:lnTo>
                      <a:pt x="101274" y="1012739"/>
                    </a:lnTo>
                    <a:cubicBezTo>
                      <a:pt x="45342" y="1012739"/>
                      <a:pt x="0" y="967397"/>
                      <a:pt x="0" y="911465"/>
                    </a:cubicBezTo>
                    <a:lnTo>
                      <a:pt x="0" y="1012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762" tIns="67762" rIns="67762" bIns="67762" numCol="1" spcCol="1270" anchor="ctr" anchorCtr="0">
                <a:noAutofit/>
              </a:bodyPr>
              <a:lstStyle/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1200" dirty="0"/>
                  <a:t>HIV acquisition  </a:t>
                </a:r>
                <a:r>
                  <a:rPr lang="fr-FR" sz="1200" dirty="0" err="1"/>
                  <a:t>after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arrival</a:t>
                </a:r>
                <a:r>
                  <a:rPr lang="fr-FR" sz="1200" dirty="0"/>
                  <a:t> in France  </a:t>
                </a:r>
              </a:p>
              <a:p>
                <a:pPr algn="ctr" defTabSz="38960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sz="900" b="1" dirty="0"/>
                  <a:t> </a:t>
                </a:r>
                <a:r>
                  <a:rPr lang="fr-FR" sz="1400" b="1" dirty="0"/>
                  <a:t>35 % </a:t>
                </a:r>
                <a:r>
                  <a:rPr lang="fr-FR" sz="1100" b="1" dirty="0"/>
                  <a:t>[31-39]</a:t>
                </a:r>
              </a:p>
            </p:txBody>
          </p:sp>
          <p:sp>
            <p:nvSpPr>
              <p:cNvPr id="124" name="Flèche droite 123"/>
              <p:cNvSpPr/>
              <p:nvPr/>
            </p:nvSpPr>
            <p:spPr>
              <a:xfrm rot="3692951">
                <a:off x="6581607" y="5950041"/>
                <a:ext cx="305816" cy="2581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6" name="Connecteur droit avec flèche 45"/>
              <p:cNvCxnSpPr>
                <a:endCxn id="38" idx="1"/>
              </p:cNvCxnSpPr>
              <p:nvPr/>
            </p:nvCxnSpPr>
            <p:spPr>
              <a:xfrm flipV="1">
                <a:off x="2698959" y="3185179"/>
                <a:ext cx="2439357" cy="862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>
                <a:endCxn id="41" idx="1"/>
              </p:cNvCxnSpPr>
              <p:nvPr/>
            </p:nvCxnSpPr>
            <p:spPr>
              <a:xfrm>
                <a:off x="2687406" y="4309800"/>
                <a:ext cx="244540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/>
              <p:cNvCxnSpPr>
                <a:endCxn id="23" idx="1"/>
              </p:cNvCxnSpPr>
              <p:nvPr/>
            </p:nvCxnSpPr>
            <p:spPr>
              <a:xfrm flipV="1">
                <a:off x="2658649" y="5428768"/>
                <a:ext cx="2489215" cy="4305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ZoneTexte 71"/>
              <p:cNvSpPr txBox="1"/>
              <p:nvPr/>
            </p:nvSpPr>
            <p:spPr>
              <a:xfrm>
                <a:off x="5983973" y="3621699"/>
                <a:ext cx="564197" cy="624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100" b="1" dirty="0"/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5983973" y="4662300"/>
                <a:ext cx="564197" cy="624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100" b="1" dirty="0"/>
              </a:p>
            </p:txBody>
          </p:sp>
          <p:sp>
            <p:nvSpPr>
              <p:cNvPr id="74" name="Flèche droite 73"/>
              <p:cNvSpPr/>
              <p:nvPr/>
            </p:nvSpPr>
            <p:spPr>
              <a:xfrm rot="6904076">
                <a:off x="5670150" y="5941191"/>
                <a:ext cx="301120" cy="27200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688089" y="6720518"/>
            <a:ext cx="161924" cy="25020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740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28E04-859E-4D16-8593-B6BFAF51A732}" type="slidenum">
              <a:rPr lang="fr-FR" smtClean="0"/>
              <a:pPr>
                <a:defRPr/>
              </a:pPr>
              <a:t>15</a:t>
            </a:fld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01350"/>
              </p:ext>
            </p:extLst>
          </p:nvPr>
        </p:nvGraphicFramePr>
        <p:xfrm>
          <a:off x="467542" y="476671"/>
          <a:ext cx="8136907" cy="504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272"/>
                <a:gridCol w="906127"/>
                <a:gridCol w="906127"/>
                <a:gridCol w="906127"/>
                <a:gridCol w="948157"/>
                <a:gridCol w="864097"/>
              </a:tblGrid>
              <a:tr h="732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Women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Weighted %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p-value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Weighted %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p-value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Overall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1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Age at arrival in France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&lt;25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78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&lt;0.001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54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&lt;0.001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25-34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44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25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35 years or older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8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Number of years in France prior to diagnosis   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0 to 2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10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&lt;0.001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5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&lt;0.001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3 to 5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19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23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1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6 to 9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54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53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10 or more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94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86 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1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Country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birth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72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Cameroon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31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0.14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24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0.04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rgbClr val="FF0000"/>
                          </a:solidFill>
                          <a:effectLst/>
                        </a:rPr>
                        <a:t>Mali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Côte d’Ivoire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29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24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Congo RDC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44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20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Congo Brazzaville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46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28 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  <a:tr h="24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effectLst/>
                        </a:rPr>
                        <a:t>Others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49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36" marR="4073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29787"/>
            <a:ext cx="89755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Table 1 : Estimated proportion  according to </a:t>
            </a:r>
            <a:r>
              <a:rPr kumimoji="0" lang="en-US" alt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sociodemographic</a:t>
            </a:r>
            <a:r>
              <a:rPr kumimoji="0" lang="en-US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characteristics and period of diagnosis (Conservative hypothesis).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805264"/>
            <a:ext cx="860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d’effet de la période de diagnostic : résultats similaires sur diagnostics récents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0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95536" y="4005064"/>
            <a:ext cx="8280920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Près de la moitié des migrants subsahariens vivant avec le VIH ont été infectés après leur arrivée en France</a:t>
            </a:r>
          </a:p>
          <a:p>
            <a:r>
              <a:rPr lang="fr-FR" sz="2400" dirty="0" smtClean="0"/>
              <a:t>Particulièrement les hommes</a:t>
            </a:r>
          </a:p>
          <a:p>
            <a:r>
              <a:rPr lang="fr-FR" sz="2400" dirty="0" smtClean="0"/>
              <a:t>Estimation supérieure à celle faite au Royaume Uni : 49% ici vs 31</a:t>
            </a:r>
            <a:r>
              <a:rPr lang="fr-FR" sz="2400" dirty="0"/>
              <a:t>% </a:t>
            </a:r>
            <a:r>
              <a:rPr lang="fr-FR" sz="2400" dirty="0" smtClean="0"/>
              <a:t>UK </a:t>
            </a:r>
            <a:r>
              <a:rPr lang="fr-FR" sz="1800" dirty="0" smtClean="0"/>
              <a:t>(</a:t>
            </a:r>
            <a:r>
              <a:rPr lang="fr-FR" sz="1800" dirty="0" err="1" smtClean="0"/>
              <a:t>Rice</a:t>
            </a:r>
            <a:r>
              <a:rPr lang="fr-FR" sz="1800" dirty="0" smtClean="0"/>
              <a:t> </a:t>
            </a:r>
            <a:r>
              <a:rPr lang="fr-FR" sz="1800" dirty="0"/>
              <a:t>et </a:t>
            </a:r>
            <a:r>
              <a:rPr lang="fr-FR" sz="1800" dirty="0" smtClean="0"/>
              <a:t>al, 2012)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 smtClean="0">
                <a:latin typeface="Calibri"/>
              </a:rPr>
              <a:t>→ </a:t>
            </a:r>
            <a:r>
              <a:rPr lang="fr-FR" sz="2400" b="1" dirty="0" smtClean="0">
                <a:latin typeface="Calibri"/>
              </a:rPr>
              <a:t>Nécessité de prévenir les nouvelles infections chez les migrants, et pas seulement de faciliter leur accès au diagnostic et aux soins </a:t>
            </a:r>
            <a:endParaRPr lang="fr-FR" sz="2400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7F12A-C59C-49D2-9A29-FA6FC757EF90}" type="slidenum">
              <a:rPr lang="fr-FR" smtClean="0"/>
              <a:pPr>
                <a:defRPr/>
              </a:pPr>
              <a:t>16</a:t>
            </a:fld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5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01181" y="4515911"/>
            <a:ext cx="740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67544" y="1556792"/>
            <a:ext cx="8424936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Expériences de précarité </a:t>
            </a:r>
          </a:p>
          <a:p>
            <a:pPr algn="ctr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</a:p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Situations sexuelles potentiellement à risque</a:t>
            </a:r>
          </a:p>
          <a:p>
            <a:pPr algn="ctr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depuis l’arrivée en France</a:t>
            </a:r>
          </a:p>
          <a:p>
            <a:pPr algn="ctr"/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431909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20th International AIDS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Melbourne, Australie, 23 juillet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</a:p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AIDS,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2015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352928" cy="6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8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99998" y="2360493"/>
            <a:ext cx="8187332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Objectif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9B919-3BED-4EC5-A3AE-9D98310F3EA4}" type="slidenum">
              <a:rPr lang="fr-FR" smtClean="0"/>
              <a:pPr>
                <a:defRPr/>
              </a:pPr>
              <a:t>18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99998" y="1412776"/>
            <a:ext cx="727280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proportion élevée de PVVIH ont été infectées après leur arrivée en France  </a:t>
            </a:r>
            <a:r>
              <a:rPr lang="fr-FR" sz="24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identifier les situations qui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exposent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les migrants au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d’infection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France </a:t>
            </a:r>
          </a:p>
          <a:p>
            <a:pPr marL="0" lvl="1" indent="0" algn="just">
              <a:spcBef>
                <a:spcPts val="600"/>
              </a:spcBef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Hypothèse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la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précarité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vécue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l’arrivée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France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facilite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situations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sexuelles</a:t>
            </a: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GB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endParaRPr lang="en-GB" sz="24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just">
              <a:spcBef>
                <a:spcPts val="600"/>
              </a:spcBef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décrire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précisément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just">
              <a:spcBef>
                <a:spcPts val="600"/>
              </a:spcBef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mettre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lien avec les situations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sexuelles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73424"/>
            <a:ext cx="820891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Indicateurs (recueillis sur une unité de temps d’une année minimum) :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de titre de séjour  </a:t>
            </a:r>
          </a:p>
          <a:p>
            <a:pPr lvl="2">
              <a:spcBef>
                <a:spcPts val="0"/>
              </a:spcBef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Pas de  ressources financières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de logement stable </a:t>
            </a:r>
          </a:p>
          <a:p>
            <a:pPr lvl="2">
              <a:spcBef>
                <a:spcPts val="0"/>
              </a:spcBef>
              <a:buNone/>
            </a:pPr>
            <a:r>
              <a:rPr lang="fr-F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avoir déjà du dormir dans la rue ou dans un squat au moins une fois</a:t>
            </a:r>
          </a:p>
          <a:p>
            <a:pPr lvl="2">
              <a:spcBef>
                <a:spcPts val="0"/>
              </a:spcBef>
              <a:buNone/>
            </a:pPr>
            <a:endParaRPr lang="fr-FR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Proportion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personnes ayant eu l’expérience de chaque précarité depuis l’arrivée en France</a:t>
            </a:r>
            <a:endParaRPr lang="fr-F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Facteurs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liés à la probabilité d’avoir connu chaque précarité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Analyse biographique : à quel(s) moment(s) surviennent ces précarités après l’arrivée en France, combien de temps durent-elles  et qu’est-ce qui facilite (ou freine) la sortie de la précarité 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19</a:t>
            </a:fld>
            <a:r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 la précarité - Méthodologie</a:t>
            </a:r>
            <a:endParaRPr lang="fr-F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1FFA09-9283-4FD6-B790-17F2EF0AC8B5}" type="slidenum">
              <a:rPr lang="fr-FR" sz="1400"/>
              <a:pPr algn="r"/>
              <a:t>2</a:t>
            </a:fld>
            <a:endParaRPr lang="fr-FR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Le groupe de recherche PARCOURS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785225" cy="5805487"/>
          </a:xfrm>
          <a:ln>
            <a:noFill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sz="1400" b="1" dirty="0" smtClean="0"/>
              <a:t>	</a:t>
            </a:r>
            <a:r>
              <a:rPr lang="en-US" sz="1400" b="1" dirty="0" err="1" smtClean="0">
                <a:solidFill>
                  <a:srgbClr val="FF3399"/>
                </a:solidFill>
              </a:rPr>
              <a:t>Equipes</a:t>
            </a:r>
            <a:r>
              <a:rPr lang="en-US" sz="1400" b="1" dirty="0" smtClean="0">
                <a:solidFill>
                  <a:srgbClr val="FF3399"/>
                </a:solidFill>
              </a:rPr>
              <a:t> de </a:t>
            </a:r>
            <a:r>
              <a:rPr lang="en-US" sz="1400" b="1" dirty="0" err="1" smtClean="0">
                <a:solidFill>
                  <a:srgbClr val="FF3399"/>
                </a:solidFill>
              </a:rPr>
              <a:t>recherche</a:t>
            </a:r>
            <a:r>
              <a:rPr lang="en-US" sz="1400" b="1" dirty="0" smtClean="0">
                <a:solidFill>
                  <a:srgbClr val="FF3399"/>
                </a:solidFill>
              </a:rPr>
              <a:t>: </a:t>
            </a:r>
            <a:endParaRPr lang="en-US" sz="1600" dirty="0" smtClean="0">
              <a:solidFill>
                <a:srgbClr val="FF3399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CEPED :  Annabel Desgrées du Loû (IP) 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INSERM U 1018 :  France </a:t>
            </a:r>
            <a:r>
              <a:rPr lang="en-US" sz="1400" dirty="0" err="1" smtClean="0"/>
              <a:t>Lert</a:t>
            </a:r>
            <a:r>
              <a:rPr lang="en-US" sz="1400" dirty="0" smtClean="0"/>
              <a:t> (IP), Rosemary Dray-</a:t>
            </a:r>
            <a:r>
              <a:rPr lang="en-US" sz="1400" dirty="0" err="1" smtClean="0"/>
              <a:t>Spira</a:t>
            </a:r>
            <a:r>
              <a:rPr lang="en-US" sz="1400" dirty="0" smtClean="0"/>
              <a:t> (IP), Nathalie </a:t>
            </a:r>
            <a:r>
              <a:rPr lang="en-US" sz="1400" dirty="0" err="1" smtClean="0"/>
              <a:t>Bajos</a:t>
            </a:r>
            <a:r>
              <a:rPr lang="en-US" sz="1400" dirty="0" smtClean="0"/>
              <a:t> (IP) 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INPES : Nathalie </a:t>
            </a:r>
            <a:r>
              <a:rPr lang="en-US" sz="1400" dirty="0" err="1" smtClean="0"/>
              <a:t>Lydié</a:t>
            </a:r>
            <a:r>
              <a:rPr lang="en-US" sz="1400" dirty="0" smtClean="0"/>
              <a:t> (IP)</a:t>
            </a:r>
          </a:p>
          <a:p>
            <a:pPr marL="990600" lvl="1" indent="-533400" eaLnBrk="1" hangingPunct="1">
              <a:lnSpc>
                <a:spcPct val="80000"/>
              </a:lnSpc>
              <a:buFont typeface="Constantia" pitchFamily="18" charset="0"/>
              <a:buNone/>
            </a:pPr>
            <a:endParaRPr lang="en-US" sz="1400" dirty="0" smtClean="0"/>
          </a:p>
          <a:p>
            <a:pPr marL="990600" lvl="1" indent="-533400" eaLnBrk="1" hangingPunct="1">
              <a:lnSpc>
                <a:spcPct val="80000"/>
              </a:lnSpc>
              <a:spcAft>
                <a:spcPct val="20000"/>
              </a:spcAft>
              <a:buFont typeface="Constantia" pitchFamily="18" charset="0"/>
              <a:buNone/>
            </a:pPr>
            <a:r>
              <a:rPr lang="en-US" sz="1400" dirty="0" smtClean="0">
                <a:solidFill>
                  <a:srgbClr val="FF3399"/>
                </a:solidFill>
              </a:rPr>
              <a:t>	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FF3399"/>
                </a:solidFill>
              </a:rPr>
              <a:t>Associations: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COMEDE : Pascal </a:t>
            </a:r>
            <a:r>
              <a:rPr lang="en-US" sz="1400" dirty="0" err="1" smtClean="0"/>
              <a:t>Revault</a:t>
            </a:r>
            <a:endParaRPr lang="en-US" sz="14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RAAC-</a:t>
            </a:r>
            <a:r>
              <a:rPr lang="en-US" sz="1400" dirty="0" err="1" smtClean="0"/>
              <a:t>Sida</a:t>
            </a:r>
            <a:r>
              <a:rPr lang="en-US" sz="1400" dirty="0" smtClean="0"/>
              <a:t> : Joseph Situ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FORIM : J.C. </a:t>
            </a:r>
            <a:r>
              <a:rPr lang="en-US" sz="1400" dirty="0" err="1" smtClean="0"/>
              <a:t>Ahomadegbe</a:t>
            </a:r>
            <a:r>
              <a:rPr lang="en-US" sz="1400" dirty="0" smtClean="0"/>
              <a:t>, </a:t>
            </a:r>
            <a:r>
              <a:rPr lang="en-US" sz="1400" dirty="0" err="1" smtClean="0"/>
              <a:t>Khady</a:t>
            </a:r>
            <a:r>
              <a:rPr lang="en-US" sz="1400" dirty="0" smtClean="0"/>
              <a:t> </a:t>
            </a:r>
            <a:r>
              <a:rPr lang="en-US" sz="1400" dirty="0" err="1" smtClean="0"/>
              <a:t>Sakho</a:t>
            </a:r>
            <a:endParaRPr lang="en-US" sz="14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SOS </a:t>
            </a:r>
            <a:r>
              <a:rPr lang="en-US" sz="1400" dirty="0" err="1" smtClean="0"/>
              <a:t>hépatites</a:t>
            </a:r>
            <a:r>
              <a:rPr lang="en-US" sz="1400" dirty="0" smtClean="0"/>
              <a:t> : M </a:t>
            </a:r>
            <a:r>
              <a:rPr lang="en-US" sz="1400" dirty="0" err="1" smtClean="0"/>
              <a:t>Cizorne</a:t>
            </a:r>
            <a:endParaRPr lang="en-US" sz="14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endParaRPr lang="en-US" sz="1400" dirty="0" smtClean="0"/>
          </a:p>
          <a:p>
            <a:pPr marL="990600" lvl="1" indent="-533400">
              <a:lnSpc>
                <a:spcPct val="80000"/>
              </a:lnSpc>
              <a:buNone/>
            </a:pPr>
            <a:r>
              <a:rPr lang="fr-FR" sz="1400" dirty="0" smtClean="0">
                <a:solidFill>
                  <a:srgbClr val="FF3399"/>
                </a:solidFill>
              </a:rPr>
              <a:t>Support méthodologique et expertise : </a:t>
            </a:r>
            <a:endParaRPr lang="en-US" sz="1400" dirty="0" smtClean="0">
              <a:solidFill>
                <a:srgbClr val="FF3399"/>
              </a:solidFill>
            </a:endParaRP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InVS</a:t>
            </a:r>
            <a:r>
              <a:rPr lang="en-US" sz="1400" dirty="0" smtClean="0"/>
              <a:t>, </a:t>
            </a:r>
            <a:r>
              <a:rPr lang="en-US" sz="1400" dirty="0" err="1" smtClean="0"/>
              <a:t>Yann</a:t>
            </a:r>
            <a:r>
              <a:rPr lang="en-US" sz="1400" dirty="0" smtClean="0"/>
              <a:t> Le </a:t>
            </a:r>
            <a:r>
              <a:rPr lang="en-US" sz="1400" dirty="0" err="1" smtClean="0"/>
              <a:t>Strat</a:t>
            </a:r>
            <a:r>
              <a:rPr lang="en-US" sz="14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INED, Service des </a:t>
            </a:r>
            <a:r>
              <a:rPr lang="en-US" sz="1400" dirty="0" err="1" smtClean="0"/>
              <a:t>enquêtes</a:t>
            </a:r>
            <a:r>
              <a:rPr lang="en-US" sz="1400" dirty="0" smtClean="0"/>
              <a:t>   </a:t>
            </a:r>
            <a:endParaRPr lang="en-US" sz="1400" dirty="0" smtClean="0">
              <a:solidFill>
                <a:srgbClr val="FF3399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err="1" smtClean="0"/>
              <a:t>Hopital</a:t>
            </a:r>
            <a:r>
              <a:rPr lang="en-US" sz="1400" dirty="0" smtClean="0"/>
              <a:t> Cochin, service </a:t>
            </a:r>
            <a:r>
              <a:rPr lang="en-US" sz="1400" dirty="0" err="1" smtClean="0"/>
              <a:t>hépatologie</a:t>
            </a:r>
            <a:r>
              <a:rPr lang="en-US" sz="1400" dirty="0" smtClean="0"/>
              <a:t> : Philippe </a:t>
            </a:r>
            <a:r>
              <a:rPr lang="en-US" sz="1400" dirty="0" err="1" smtClean="0"/>
              <a:t>Sogni</a:t>
            </a:r>
            <a:endParaRPr lang="en-US" sz="1400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sz="1400" dirty="0" err="1" smtClean="0"/>
              <a:t>Médecine</a:t>
            </a:r>
            <a:r>
              <a:rPr lang="en-US" sz="1400" dirty="0" smtClean="0"/>
              <a:t> </a:t>
            </a:r>
            <a:r>
              <a:rPr lang="en-US" sz="1400" dirty="0" err="1" smtClean="0"/>
              <a:t>Générale</a:t>
            </a:r>
            <a:r>
              <a:rPr lang="en-US" sz="1400" dirty="0" smtClean="0"/>
              <a:t> Paris 7 : </a:t>
            </a:r>
            <a:r>
              <a:rPr lang="en-US" sz="1400" dirty="0" err="1" smtClean="0"/>
              <a:t>Julien</a:t>
            </a:r>
            <a:r>
              <a:rPr lang="en-US" sz="1400" dirty="0" smtClean="0"/>
              <a:t> </a:t>
            </a:r>
            <a:r>
              <a:rPr lang="en-US" sz="1400" dirty="0" err="1" smtClean="0"/>
              <a:t>Gelly</a:t>
            </a:r>
            <a:endParaRPr lang="en-US" sz="1400" dirty="0" smtClean="0"/>
          </a:p>
          <a:p>
            <a:pPr marL="990600" lvl="1" indent="-533400" eaLnBrk="1" hangingPunct="1">
              <a:lnSpc>
                <a:spcPct val="80000"/>
              </a:lnSpc>
              <a:buNone/>
            </a:pPr>
            <a:endParaRPr lang="en-US" sz="1400" dirty="0" smtClean="0"/>
          </a:p>
          <a:p>
            <a:pPr marL="990600" lvl="1" indent="-533400">
              <a:lnSpc>
                <a:spcPct val="80000"/>
              </a:lnSpc>
              <a:buNone/>
            </a:pPr>
            <a:r>
              <a:rPr lang="en-GB" sz="1400" dirty="0" err="1" smtClean="0">
                <a:solidFill>
                  <a:srgbClr val="FF3399"/>
                </a:solidFill>
              </a:rPr>
              <a:t>Enquête</a:t>
            </a:r>
            <a:r>
              <a:rPr lang="en-GB" sz="1400" dirty="0" smtClean="0">
                <a:solidFill>
                  <a:srgbClr val="FF3399"/>
                </a:solidFill>
              </a:rPr>
              <a:t> de terrain : 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GB" sz="1400" dirty="0" smtClean="0"/>
              <a:t> </a:t>
            </a:r>
            <a:r>
              <a:rPr lang="en-GB" sz="1400" dirty="0" err="1" smtClean="0"/>
              <a:t>Société</a:t>
            </a:r>
            <a:r>
              <a:rPr lang="en-GB" sz="1400" dirty="0" smtClean="0"/>
              <a:t> </a:t>
            </a:r>
            <a:r>
              <a:rPr lang="en-GB" sz="1400" dirty="0" err="1" smtClean="0"/>
              <a:t>ClinSearch</a:t>
            </a:r>
            <a:r>
              <a:rPr lang="en-GB" sz="1400" dirty="0" smtClean="0"/>
              <a:t>,  </a:t>
            </a:r>
            <a:r>
              <a:rPr lang="en-GB" sz="1400" dirty="0" err="1" smtClean="0"/>
              <a:t>institut</a:t>
            </a:r>
            <a:r>
              <a:rPr lang="en-GB" sz="1400" dirty="0" smtClean="0"/>
              <a:t>  IPSOS, Inter Service Migrants</a:t>
            </a:r>
            <a:endParaRPr lang="en-US" sz="1400" dirty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en-US" sz="1400" dirty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400" dirty="0" err="1" smtClean="0">
                <a:solidFill>
                  <a:srgbClr val="FF3399"/>
                </a:solidFill>
              </a:rPr>
              <a:t>Conseil</a:t>
            </a:r>
            <a:r>
              <a:rPr lang="en-US" sz="1400" dirty="0" smtClean="0">
                <a:solidFill>
                  <a:srgbClr val="FF3399"/>
                </a:solidFill>
              </a:rPr>
              <a:t> </a:t>
            </a:r>
            <a:r>
              <a:rPr lang="en-US" sz="1400" dirty="0" err="1" smtClean="0">
                <a:solidFill>
                  <a:srgbClr val="FF3399"/>
                </a:solidFill>
              </a:rPr>
              <a:t>scientifique</a:t>
            </a:r>
            <a:r>
              <a:rPr lang="en-US" sz="1400" dirty="0" smtClean="0">
                <a:solidFill>
                  <a:srgbClr val="FF3399"/>
                </a:solidFill>
              </a:rPr>
              <a:t> </a:t>
            </a:r>
            <a:r>
              <a:rPr lang="en-US" sz="1400" dirty="0" err="1" smtClean="0">
                <a:solidFill>
                  <a:srgbClr val="FF3399"/>
                </a:solidFill>
              </a:rPr>
              <a:t>indépendant</a:t>
            </a:r>
            <a:r>
              <a:rPr lang="en-US" sz="1400" b="1" dirty="0" smtClean="0"/>
              <a:t>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fr-FR" sz="1200" dirty="0" smtClean="0"/>
              <a:t>Philippe Antoine (démographe IRD),Cris Beauchemin (démographe INED),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fr-FR" sz="1200" dirty="0" smtClean="0"/>
              <a:t>Doris Bonnet (Anthropologue IRD), Anne Gervais (hépatologue APHP),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fr-FR" sz="1200" dirty="0" smtClean="0"/>
              <a:t>Joseph Koffi (médecin VIH, CHU Lyon), Eva </a:t>
            </a:r>
            <a:r>
              <a:rPr lang="fr-FR" sz="1200" dirty="0" err="1" smtClean="0"/>
              <a:t>Lelièvre</a:t>
            </a:r>
            <a:r>
              <a:rPr lang="fr-FR" sz="1200" dirty="0" smtClean="0"/>
              <a:t> (démographe INED),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fr-FR" sz="1200" dirty="0" smtClean="0"/>
              <a:t>Florence Lot (épidémiologiste INVS), Laurence Meyer (épidémiologiste INSERM)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en-US" sz="1400" b="1" dirty="0" smtClean="0"/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62370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été sans titre de séjour pendant au moins un an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9751"/>
              </p:ext>
            </p:extLst>
          </p:nvPr>
        </p:nvGraphicFramePr>
        <p:xfrm>
          <a:off x="1115616" y="1952836"/>
          <a:ext cx="67687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20</a:t>
            </a:fld>
            <a:r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4233664" y="3140968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P&lt;0,01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6465912" y="3140968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P= 0,2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880" y="188640"/>
            <a:ext cx="8373616" cy="77809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été sans ressources pendant au moins un an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511226"/>
              </p:ext>
            </p:extLst>
          </p:nvPr>
        </p:nvGraphicFramePr>
        <p:xfrm>
          <a:off x="1187624" y="1664804"/>
          <a:ext cx="6768752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21</a:t>
            </a:fld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4449688" y="2636912"/>
            <a:ext cx="914400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6372200" y="2645851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80" y="260648"/>
            <a:ext cx="8625136" cy="77809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été sans logement stable pendant au moins un an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330430"/>
              </p:ext>
            </p:extLst>
          </p:nvPr>
        </p:nvGraphicFramePr>
        <p:xfrm>
          <a:off x="1259632" y="2708920"/>
          <a:ext cx="67687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22</a:t>
            </a:fld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4089648" y="3068960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6300192" y="3068960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P= 0,05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Expériences de grande précarité de logement</a:t>
            </a:r>
            <a:endParaRPr lang="fr-F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675934"/>
              </p:ext>
            </p:extLst>
          </p:nvPr>
        </p:nvGraphicFramePr>
        <p:xfrm>
          <a:off x="468313" y="162877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déjà dormi dans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rue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VIH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Hépatite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Médecine générale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Hommes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Femmes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0,07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23</a:t>
            </a:fld>
            <a:r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043136"/>
              </p:ext>
            </p:extLst>
          </p:nvPr>
        </p:nvGraphicFramePr>
        <p:xfrm>
          <a:off x="539552" y="422108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déjà dormi dans un squat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VIH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Hépatite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Médecine générale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Hommes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Femmes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&lt;0,01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endParaRPr 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Quel que soit le groupe de recrutement, la majorité des migrants subsahariens ont connu une expérience de précarité de plus d’un an depuis leur arrivée en France : absence de papiers, de logement stable.</a:t>
            </a:r>
          </a:p>
          <a:p>
            <a:pPr algn="just">
              <a:spcAft>
                <a:spcPts val="1200"/>
              </a:spcAft>
              <a:buNone/>
            </a:pPr>
            <a:endParaRPr 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C’est au cours des premières années après l’arrivée en France que se concentrent les expériences de précarité.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24</a:t>
            </a:fld>
            <a:r>
              <a:rPr lang="fr-FR" i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Il existe une vulnérabilité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spécifique </a:t>
            </a:r>
          </a:p>
          <a:p>
            <a:pPr>
              <a:buNone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à l’arrivée</a:t>
            </a:r>
          </a:p>
          <a:p>
            <a:pPr>
              <a:buNone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qui dure plusieurs années </a:t>
            </a:r>
          </a:p>
          <a:p>
            <a:pPr>
              <a:buFont typeface="Wingdings"/>
              <a:buChar char="è"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moment possible 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risques sexuels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difficultés d’accès au diagnostic et aux soins </a:t>
            </a:r>
          </a:p>
          <a:p>
            <a:pPr lvl="1">
              <a:buNone/>
            </a:pPr>
            <a:endParaRPr lang="fr-FR" b="1" dirty="0" smtClean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lvl="1">
              <a:buNone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</a:p>
          <a:p>
            <a:pPr lvl="1">
              <a:buFont typeface="Wingdings"/>
              <a:buChar char="è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smtClean="0"/>
              <a:pPr>
                <a:defRPr/>
              </a:pPr>
              <a:t>25</a:t>
            </a:fld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669301" y="1219200"/>
            <a:ext cx="8059919" cy="50873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précarités-situations sexuelles à risque -Méthodologie</a:t>
            </a:r>
            <a:endParaRPr lang="fr-FR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63232"/>
              </p:ext>
            </p:extLst>
          </p:nvPr>
        </p:nvGraphicFramePr>
        <p:xfrm>
          <a:off x="251520" y="2060847"/>
          <a:ext cx="8684598" cy="4330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392084"/>
                <a:gridCol w="3924362"/>
              </a:tblGrid>
              <a:tr h="54130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Situations sexuelles à risque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Relations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occasionnelles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     après l’arrivée en France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41303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Relations transactionnelles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662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Rapports forcés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1303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Groupe (VIH/ MG)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9472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Caracteristiques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socio-démographiques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13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Situation administrative, résidentielle et financière en France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13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Antécédents de situations sexuelles avant la migration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Relations occasionnelles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50825" y="6237288"/>
            <a:ext cx="5776913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smtClean="0"/>
              <a:pPr>
                <a:defRPr/>
              </a:pPr>
              <a:t>27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00800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Relations transactionnelles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50825" y="6237288"/>
            <a:ext cx="5776913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smtClean="0"/>
              <a:pPr>
                <a:defRPr/>
              </a:pPr>
              <a:t>28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3475"/>
            <a:ext cx="7182123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Rapports forcés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50825" y="6237288"/>
            <a:ext cx="5776913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88125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37F12A-C59C-49D2-9A29-FA6FC757EF90}" type="slidenum">
              <a:rPr lang="fr-FR" smtClean="0"/>
              <a:pPr>
                <a:defRPr/>
              </a:pPr>
              <a:t>29</a:t>
            </a:fld>
            <a:r>
              <a:rPr lang="fr-FR" smtClean="0"/>
              <a:t> </a:t>
            </a:r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426078"/>
              </p:ext>
            </p:extLst>
          </p:nvPr>
        </p:nvGraphicFramePr>
        <p:xfrm>
          <a:off x="468313" y="16287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0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1520" y="260350"/>
            <a:ext cx="842575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fr-FR" sz="3200" b="1" dirty="0" smtClean="0"/>
              <a:t>Parcours : </a:t>
            </a:r>
          </a:p>
          <a:p>
            <a:r>
              <a:rPr lang="fr-FR" sz="2800" b="1" dirty="0" smtClean="0"/>
              <a:t>une étude auprès de  subsahariens en France</a:t>
            </a:r>
            <a:endParaRPr lang="fr-FR" sz="2800" b="1" dirty="0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68313" y="1341438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 indent="-284163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 indent="-284163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lvl="1" indent="-284163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915988" y="1484313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 indent="-284163">
              <a:spcBef>
                <a:spcPts val="70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39750" y="1412875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2000">
              <a:solidFill>
                <a:srgbClr val="008080"/>
              </a:solidFill>
              <a:latin typeface="Calibri" pitchFamily="34" charset="0"/>
            </a:endParaRPr>
          </a:p>
          <a:p>
            <a:pPr lvl="1" indent="-284163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200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0" y="1371600"/>
            <a:ext cx="91440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8199" name="Line 3"/>
          <p:cNvSpPr>
            <a:spLocks noChangeShapeType="1"/>
          </p:cNvSpPr>
          <p:nvPr/>
        </p:nvSpPr>
        <p:spPr bwMode="auto">
          <a:xfrm>
            <a:off x="1260475" y="1268413"/>
            <a:ext cx="7883525" cy="0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A36285-A6D3-422B-8FC2-0EBEF8C7A68F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201" name="ZoneTexte 16"/>
          <p:cNvSpPr txBox="1">
            <a:spLocks noChangeArrowheads="1"/>
          </p:cNvSpPr>
          <p:nvPr/>
        </p:nvSpPr>
        <p:spPr bwMode="auto">
          <a:xfrm>
            <a:off x="1258888" y="1318022"/>
            <a:ext cx="75803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fr-FR" dirty="0"/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Une étude auprès de </a:t>
            </a:r>
            <a:r>
              <a:rPr lang="fr-FR" alt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migrants nés dans un pays d’Afrique Subsaharienne et vivant en Ile de France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Pour comprendre dans ce groupe de population </a:t>
            </a:r>
            <a:r>
              <a:rPr lang="fr-FR" alt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qui peut </a:t>
            </a:r>
            <a:r>
              <a:rPr lang="fr-FR" altLang="fr-FR" sz="24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augmenter les risques d’infection 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par le VIH/sida et le virus de l’hépatite B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Ce qui peut </a:t>
            </a:r>
            <a:r>
              <a:rPr lang="fr-FR" altLang="fr-FR" sz="24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retarder l’arrivée dans le système de soins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Ce qui peut </a:t>
            </a:r>
            <a:r>
              <a:rPr lang="fr-FR" altLang="fr-FR" sz="24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compliquer la vie avec l’infection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q"/>
            </a:pP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altLang="fr-FR" sz="2400" b="1" dirty="0"/>
              <a:t>Nécessité de prendre en compte </a:t>
            </a:r>
            <a:r>
              <a:rPr lang="fr-FR" altLang="fr-FR" sz="2400" b="1" dirty="0">
                <a:solidFill>
                  <a:srgbClr val="FF3399"/>
                </a:solidFill>
              </a:rPr>
              <a:t>l’ensemble de la trajectoire </a:t>
            </a:r>
            <a:r>
              <a:rPr lang="fr-FR" altLang="fr-FR" sz="2400" b="1" dirty="0"/>
              <a:t>de la personne   (migratoire/sociale/professionnelle) pour comprendre ses besoins/contraintes/choix</a:t>
            </a:r>
            <a:endParaRPr lang="fr-FR" altLang="fr-FR" b="1" dirty="0">
              <a:cs typeface="Times New Roman" pitchFamily="18" charset="0"/>
            </a:endParaRPr>
          </a:p>
        </p:txBody>
      </p:sp>
      <p:sp>
        <p:nvSpPr>
          <p:cNvPr id="8205" name="Line 3"/>
          <p:cNvSpPr>
            <a:spLocks noChangeShapeType="1"/>
          </p:cNvSpPr>
          <p:nvPr/>
        </p:nvSpPr>
        <p:spPr bwMode="auto">
          <a:xfrm>
            <a:off x="1260475" y="1268413"/>
            <a:ext cx="7883525" cy="0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63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167" y="133236"/>
            <a:ext cx="8229600" cy="919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n-lt"/>
              </a:rPr>
              <a:t>Résumé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412776"/>
            <a:ext cx="8280974" cy="51125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88"/>
              </a:spcBef>
            </a:pPr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8"/>
              </a:spcBef>
            </a:pPr>
            <a:endParaRPr lang="en-GB" sz="2000" b="1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188"/>
              </a:spcBef>
            </a:pPr>
            <a:endParaRPr lang="en-GB" sz="2000" b="1" dirty="0" smtClean="0">
              <a:solidFill>
                <a:schemeClr val="tx1"/>
              </a:solidFill>
              <a:cs typeface="Tahoma" pitchFamily="34" charset="0"/>
            </a:endParaRPr>
          </a:p>
          <a:p>
            <a:pPr lvl="1" algn="just">
              <a:spcBef>
                <a:spcPts val="188"/>
              </a:spcBef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Après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l’arrivée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en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cs typeface="Tahoma" pitchFamily="34" charset="0"/>
              </a:rPr>
              <a:t>F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rance, les situations de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précarité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sont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fréquentes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dans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les 3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groupes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  :</a:t>
            </a:r>
            <a:endParaRPr lang="en-GB" altLang="en-US" sz="20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2" algn="just">
              <a:spcBef>
                <a:spcPts val="188"/>
              </a:spcBef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  1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personne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sur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2 a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vécu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au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moins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un an sans titre de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séjour</a:t>
            </a:r>
            <a:endParaRPr lang="en-GB" altLang="en-US" sz="2000" dirty="0" smtClean="0">
              <a:solidFill>
                <a:schemeClr val="tx1"/>
              </a:solidFill>
              <a:cs typeface="Tahoma" pitchFamily="34" charset="0"/>
            </a:endParaRPr>
          </a:p>
          <a:p>
            <a:pPr marL="1257300" lvl="2" indent="-342900" algn="just">
              <a:spcBef>
                <a:spcPts val="188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1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personne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sur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3 </a:t>
            </a:r>
            <a:r>
              <a:rPr lang="fr-FR" altLang="en-US" sz="2000" dirty="0" smtClean="0">
                <a:solidFill>
                  <a:schemeClr val="tx1"/>
                </a:solidFill>
                <a:cs typeface="Tahoma" pitchFamily="34" charset="0"/>
              </a:rPr>
              <a:t>a vécu au moins un an sans logement stable</a:t>
            </a:r>
          </a:p>
          <a:p>
            <a:pPr algn="just">
              <a:spcBef>
                <a:spcPts val="188"/>
              </a:spcBef>
            </a:pP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	92% de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ces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évènements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surviennent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dans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les 5 premières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années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après </a:t>
            </a:r>
            <a:r>
              <a:rPr lang="en-GB" altLang="en-US" sz="2000" dirty="0" err="1" smtClean="0">
                <a:solidFill>
                  <a:schemeClr val="tx1"/>
                </a:solidFill>
                <a:cs typeface="Tahoma" pitchFamily="34" charset="0"/>
              </a:rPr>
              <a:t>l’arrivée</a:t>
            </a:r>
            <a:r>
              <a:rPr lang="en-GB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fr-FR" altLang="en-US" sz="2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endParaRPr lang="en-US" altLang="en-US" sz="2000" dirty="0" err="1" smtClean="0">
              <a:solidFill>
                <a:schemeClr val="tx1"/>
              </a:solidFill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 smtClean="0">
              <a:solidFill>
                <a:schemeClr val="tx1"/>
              </a:solidFill>
              <a:cs typeface="Tahoma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Les experiences de relations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occasionnelles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transactionnelles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et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forcées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sont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plus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fréquentes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dans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le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groupe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VIH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que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dans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les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groupes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VHB et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médecine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générale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. 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GB" sz="2000" b="1" dirty="0" smtClean="0">
              <a:solidFill>
                <a:schemeClr val="tx1"/>
              </a:solidFill>
              <a:cs typeface="Tahoma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Chez les femmes, la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précarité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résidentielle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est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fréquente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particulièrement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dans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les premières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années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de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l’arrivée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en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France, et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associée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à plus de relations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occasionnelles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transactionnelles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 et </a:t>
            </a:r>
            <a:r>
              <a:rPr lang="en-GB" sz="2000" b="1" dirty="0" err="1" smtClean="0">
                <a:solidFill>
                  <a:schemeClr val="tx1"/>
                </a:solidFill>
                <a:cs typeface="Tahoma" pitchFamily="34" charset="0"/>
              </a:rPr>
              <a:t>forcées</a:t>
            </a:r>
            <a:r>
              <a:rPr lang="en-GB" sz="2000" b="1" dirty="0" smtClean="0">
                <a:solidFill>
                  <a:schemeClr val="tx1"/>
                </a:solidFill>
                <a:cs typeface="Tahoma" pitchFamily="34" charset="0"/>
              </a:rPr>
              <a:t>. </a:t>
            </a:r>
            <a:r>
              <a:rPr lang="fr-FR" sz="20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pPr marL="742950" lvl="1" indent="-285750"/>
            <a:endParaRPr lang="fr-FR" dirty="0" smtClean="0">
              <a:solidFill>
                <a:srgbClr val="8889AA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/>
            <a:endParaRPr lang="fr-FR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8"/>
              </a:spcBef>
            </a:pPr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8"/>
              </a:spcBef>
            </a:pPr>
            <a:endParaRPr lang="en-GB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2522538"/>
          </a:xfrm>
        </p:spPr>
        <p:txBody>
          <a:bodyPr/>
          <a:lstStyle/>
          <a:p>
            <a:r>
              <a:rPr lang="fr-FR" dirty="0" smtClean="0"/>
              <a:t>A suivre…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577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 smtClean="0"/>
              <a:t>Accès </a:t>
            </a:r>
            <a:r>
              <a:rPr lang="fr-FR" dirty="0" smtClean="0"/>
              <a:t>aux soins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 smtClean="0"/>
              <a:t>Accès au diagnostic après l’arrivée en France : </a:t>
            </a:r>
            <a:r>
              <a:rPr lang="fr-FR" sz="2400" i="1" dirty="0" smtClean="0"/>
              <a:t>en </a:t>
            </a:r>
            <a:r>
              <a:rPr lang="fr-FR" sz="2400" dirty="0"/>
              <a:t>cours (R Dray </a:t>
            </a:r>
            <a:r>
              <a:rPr lang="fr-FR" sz="2400" dirty="0" err="1"/>
              <a:t>Spira</a:t>
            </a:r>
            <a:r>
              <a:rPr lang="fr-FR" sz="2400" dirty="0"/>
              <a:t>, Virginie </a:t>
            </a:r>
            <a:r>
              <a:rPr lang="fr-FR" sz="2400" dirty="0" err="1"/>
              <a:t>Gigonzac</a:t>
            </a:r>
            <a:r>
              <a:rPr lang="fr-FR" sz="2400" dirty="0"/>
              <a:t>)</a:t>
            </a:r>
          </a:p>
          <a:p>
            <a:pPr lvl="2"/>
            <a:r>
              <a:rPr lang="fr-FR" dirty="0" smtClean="0"/>
              <a:t>Dynamique et facteurs d’accès au diagnostic hépatite B</a:t>
            </a:r>
          </a:p>
          <a:p>
            <a:pPr lvl="2"/>
            <a:r>
              <a:rPr lang="fr-FR" dirty="0" smtClean="0"/>
              <a:t>Dynamique et facteurs d’accès au diagnostic VIH</a:t>
            </a:r>
          </a:p>
          <a:p>
            <a:endParaRPr lang="fr-FR" dirty="0" smtClean="0"/>
          </a:p>
          <a:p>
            <a:r>
              <a:rPr lang="fr-FR" sz="2400" dirty="0" smtClean="0"/>
              <a:t>Accès </a:t>
            </a:r>
            <a:r>
              <a:rPr lang="fr-FR" sz="2400" dirty="0" smtClean="0"/>
              <a:t>aux soins après l’arrivée en France (N </a:t>
            </a:r>
            <a:r>
              <a:rPr lang="fr-FR" sz="2400" dirty="0" err="1" smtClean="0"/>
              <a:t>Vignier</a:t>
            </a:r>
            <a:r>
              <a:rPr lang="fr-F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14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/>
        </p:spPr>
        <p:txBody>
          <a:bodyPr/>
          <a:lstStyle/>
          <a:p>
            <a:r>
              <a:rPr lang="fr-FR" dirty="0" smtClean="0"/>
              <a:t>Vie </a:t>
            </a:r>
            <a:r>
              <a:rPr lang="fr-FR" dirty="0" smtClean="0"/>
              <a:t>avec la maladie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1848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i="1" dirty="0" smtClean="0"/>
              <a:t> </a:t>
            </a:r>
            <a:r>
              <a:rPr lang="fr-FR" sz="2400" dirty="0" smtClean="0"/>
              <a:t>Isolement </a:t>
            </a:r>
            <a:r>
              <a:rPr lang="fr-FR" sz="2400" dirty="0"/>
              <a:t>et secret autour de la </a:t>
            </a:r>
            <a:r>
              <a:rPr lang="fr-FR" sz="2400" dirty="0" smtClean="0"/>
              <a:t>maladie (Julie </a:t>
            </a:r>
            <a:r>
              <a:rPr lang="fr-FR" sz="2400" dirty="0" err="1"/>
              <a:t>P</a:t>
            </a:r>
            <a:r>
              <a:rPr lang="fr-FR" sz="2400" dirty="0" err="1" smtClean="0"/>
              <a:t>annetier</a:t>
            </a:r>
            <a:r>
              <a:rPr lang="fr-FR" sz="2400" dirty="0" smtClean="0"/>
              <a:t>)</a:t>
            </a:r>
          </a:p>
          <a:p>
            <a:pPr lvl="1"/>
            <a:r>
              <a:rPr lang="fr-FR" sz="1600" dirty="0" smtClean="0"/>
              <a:t>secret </a:t>
            </a:r>
            <a:r>
              <a:rPr lang="fr-FR" sz="1600" dirty="0"/>
              <a:t>avec l'ensemble des partenaires stables depuis le diagnostic et avec le dernier partenaire sexuel.</a:t>
            </a:r>
          </a:p>
          <a:p>
            <a:pPr lvl="1"/>
            <a:r>
              <a:rPr lang="fr-FR" sz="1600" dirty="0" smtClean="0"/>
              <a:t>liens </a:t>
            </a:r>
            <a:r>
              <a:rPr lang="fr-FR" sz="1600" dirty="0"/>
              <a:t>de solidarité et </a:t>
            </a:r>
            <a:r>
              <a:rPr lang="fr-FR" sz="1600" dirty="0" smtClean="0"/>
              <a:t>réseau </a:t>
            </a:r>
            <a:r>
              <a:rPr lang="fr-FR" sz="1600" dirty="0"/>
              <a:t>social en France et dans </a:t>
            </a:r>
            <a:r>
              <a:rPr lang="fr-FR" sz="1600" dirty="0" smtClean="0"/>
              <a:t>le </a:t>
            </a:r>
            <a:r>
              <a:rPr lang="fr-FR" sz="1600" dirty="0"/>
              <a:t>pays d'origine. </a:t>
            </a:r>
            <a:endParaRPr lang="fr-FR" sz="1600" dirty="0" smtClean="0"/>
          </a:p>
          <a:p>
            <a:pPr lvl="1"/>
            <a:endParaRPr lang="fr-FR" sz="2800" dirty="0" smtClean="0"/>
          </a:p>
          <a:p>
            <a:pPr>
              <a:lnSpc>
                <a:spcPct val="90000"/>
              </a:lnSpc>
            </a:pPr>
            <a:r>
              <a:rPr lang="fr-FR" sz="2400" i="1" dirty="0" smtClean="0"/>
              <a:t> </a:t>
            </a:r>
            <a:r>
              <a:rPr lang="fr-FR" sz="2400" dirty="0" smtClean="0"/>
              <a:t>L’impact </a:t>
            </a:r>
            <a:r>
              <a:rPr lang="fr-FR" sz="2400" dirty="0" smtClean="0"/>
              <a:t>de la maladie sur les trajectoires de vie (thèse A Gosselin) 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Décrire la nature et l’ampleur de l’impact de la maladie sur les trajectoires de vie (approche holistique) ;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comparer impacts de VIH/sida et hépatite B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Analyser les facteurs de résilience</a:t>
            </a:r>
          </a:p>
          <a:p>
            <a:pPr lvl="1">
              <a:lnSpc>
                <a:spcPct val="90000"/>
              </a:lnSpc>
            </a:pPr>
            <a:endParaRPr lang="fr-FR" sz="2000" dirty="0" smtClean="0"/>
          </a:p>
          <a:p>
            <a:pPr>
              <a:lnSpc>
                <a:spcPct val="90000"/>
              </a:lnSpc>
            </a:pPr>
            <a:r>
              <a:rPr lang="fr-FR" sz="2400" dirty="0" smtClean="0"/>
              <a:t>Remodelages professionnels autour du diagnostic et de la prise en charge du VIH – à partir de VESPA et PARCOURS (thèse M </a:t>
            </a:r>
            <a:r>
              <a:rPr lang="fr-FR" sz="2400" dirty="0" err="1" smtClean="0"/>
              <a:t>Hannequin</a:t>
            </a:r>
            <a:r>
              <a:rPr lang="fr-FR" sz="2400" dirty="0" smtClean="0"/>
              <a:t>)</a:t>
            </a:r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5076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 smtClean="0"/>
              <a:t>Vie </a:t>
            </a:r>
            <a:r>
              <a:rPr lang="fr-FR" dirty="0"/>
              <a:t>avec la </a:t>
            </a:r>
            <a:r>
              <a:rPr lang="fr-FR" dirty="0" smtClean="0"/>
              <a:t>maladie - suite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064000" cy="4752528"/>
          </a:xfrm>
        </p:spPr>
        <p:txBody>
          <a:bodyPr/>
          <a:lstStyle/>
          <a:p>
            <a:r>
              <a:rPr lang="fr-FR" sz="2800" i="1" dirty="0" smtClean="0"/>
              <a:t> </a:t>
            </a:r>
            <a:r>
              <a:rPr lang="fr-FR" sz="2800" dirty="0" smtClean="0"/>
              <a:t>Sexualité</a:t>
            </a:r>
            <a:r>
              <a:rPr lang="fr-FR" sz="2800" dirty="0"/>
              <a:t>/ </a:t>
            </a:r>
            <a:r>
              <a:rPr lang="fr-FR" sz="2800" dirty="0" smtClean="0"/>
              <a:t>Prises </a:t>
            </a:r>
            <a:r>
              <a:rPr lang="fr-FR" sz="2800" dirty="0"/>
              <a:t>de risques sexuels (thèse Mireille le Guen</a:t>
            </a:r>
            <a:r>
              <a:rPr lang="fr-FR" sz="2800" dirty="0" smtClean="0"/>
              <a:t>)</a:t>
            </a:r>
            <a:endParaRPr lang="fr-FR" sz="2800" dirty="0"/>
          </a:p>
          <a:p>
            <a:r>
              <a:rPr lang="fr-FR" sz="2800" i="1" dirty="0" smtClean="0"/>
              <a:t> </a:t>
            </a:r>
            <a:r>
              <a:rPr lang="fr-FR" sz="2800" dirty="0" smtClean="0"/>
              <a:t>grossesses </a:t>
            </a:r>
            <a:r>
              <a:rPr lang="fr-FR" sz="2800" dirty="0"/>
              <a:t>et avortement après un diagnostic VIH ou hépatite B (post doc</a:t>
            </a:r>
            <a:r>
              <a:rPr lang="fr-FR" sz="2800" dirty="0" smtClean="0"/>
              <a:t>)</a:t>
            </a:r>
            <a:endParaRPr lang="fr-FR" sz="2800" dirty="0"/>
          </a:p>
          <a:p>
            <a:r>
              <a:rPr lang="fr-FR" sz="2800" i="1" dirty="0" smtClean="0"/>
              <a:t> </a:t>
            </a:r>
            <a:endParaRPr lang="fr-FR" sz="2800" i="1" dirty="0" smtClean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Santé mentale (avec COMEDE)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Etat </a:t>
            </a:r>
            <a:r>
              <a:rPr lang="fr-FR" sz="2800" dirty="0"/>
              <a:t>de santé au moment de </a:t>
            </a:r>
            <a:r>
              <a:rPr lang="fr-FR" sz="2800" dirty="0" smtClean="0"/>
              <a:t>l’enquête   </a:t>
            </a:r>
            <a:endParaRPr lang="fr-FR" sz="28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01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9F11216-3E95-4BBD-B73A-EB39CB51BAD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657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Enquête ANRS 2012-2013 « Parcours de vie, VIH/sida  et hépatite B chez les migrants subsahariens vivant en 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Ile-de-France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enquête biographique 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auprès de migrants </a:t>
            </a: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nés dans un pays d’Afrique subsaharienne et vivant en Ile-de-France,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qui prend en compte l’ensemble de la trajectoire: résidentielle, professionnelle, conjugale et familiale, trajectoire de santé </a:t>
            </a:r>
            <a:r>
              <a:rPr lang="fr-FR" alt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fr-FR" alt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3140968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Personnes interrogées en face à face à l’aide d’un CAPI et d’une grille biographique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(+questionnaire médical rempli par le médecin)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3 groupes d’étude: VIH, Hépatite B, Médecine Générale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Echantillon représentatif des personnes consultant dans les services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VIH, Hépatites B et en centres généralistes: données pondérées</a:t>
            </a:r>
          </a:p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5050995"/>
              </p:ext>
            </p:extLst>
          </p:nvPr>
        </p:nvGraphicFramePr>
        <p:xfrm>
          <a:off x="1763688" y="3212976"/>
          <a:ext cx="1771650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3" imgW="14415840" imgH="21587760" progId="AcroExch.Document.11">
                  <p:embed/>
                </p:oleObj>
              </mc:Choice>
              <mc:Fallback>
                <p:oleObj name="Acrobat Document" r:id="rId3" imgW="14415840" imgH="21587760" progId="AcroExch.Document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212976"/>
                        <a:ext cx="1771650" cy="279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7450" y="116632"/>
            <a:ext cx="748982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fr-FR" sz="3200" b="1" dirty="0" smtClean="0"/>
              <a:t>L’enquête  </a:t>
            </a:r>
            <a:endParaRPr lang="fr-FR" sz="3200" b="1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60475" y="980728"/>
            <a:ext cx="7883525" cy="0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questionnaire biographique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3316" name="Picture 4" descr="bio ouver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821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859338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504" y="6273225"/>
            <a:ext cx="142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/>
              <a:t>Guinée Conakry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1079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/>
              <a:t>France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55650" y="1484313"/>
            <a:ext cx="0" cy="51847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755650" y="908050"/>
            <a:ext cx="0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48064" y="1124744"/>
            <a:ext cx="3332163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50" b="1" dirty="0" smtClean="0">
                <a:solidFill>
                  <a:srgbClr val="FF0000"/>
                </a:solidFill>
              </a:rPr>
              <a:t>Test VIH et test VHB</a:t>
            </a:r>
            <a:endParaRPr lang="fr-FR" sz="1050" b="1" dirty="0">
              <a:solidFill>
                <a:srgbClr val="FF0000"/>
              </a:solidFill>
            </a:endParaRPr>
          </a:p>
          <a:p>
            <a:endParaRPr lang="fr-FR" sz="8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79388" y="6858000"/>
            <a:ext cx="89646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59632" y="1124744"/>
            <a:ext cx="25202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Dort dans une mosquée</a:t>
            </a:r>
            <a:endParaRPr lang="fr-FR" sz="1600" b="1" dirty="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975100" y="1123950"/>
            <a:ext cx="252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/>
              <a:t>X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72000" y="1125538"/>
            <a:ext cx="252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/>
              <a:t>X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258888" y="981075"/>
            <a:ext cx="0" cy="5032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627784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932040" y="1052736"/>
            <a:ext cx="194421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7308304" y="1196752"/>
            <a:ext cx="0" cy="28721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236296" y="1196752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Couverture maladie</a:t>
            </a:r>
          </a:p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691084" y="923349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Pas de couverture maladie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8325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38975"/>
          <a:stretch>
            <a:fillRect/>
          </a:stretch>
        </p:blipFill>
        <p:spPr>
          <a:xfrm>
            <a:off x="0" y="0"/>
            <a:ext cx="5580112" cy="6858000"/>
          </a:xfr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30300" y="5878513"/>
            <a:ext cx="142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Ecole Coranique</a:t>
            </a:r>
            <a:endParaRPr lang="fr-FR" sz="1600" b="1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1484312"/>
            <a:ext cx="5508104" cy="47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43608" y="1196752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Sans occupation</a:t>
            </a:r>
            <a:endParaRPr lang="fr-FR" sz="1600" b="1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1692275" y="1557338"/>
            <a:ext cx="0" cy="43926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1763713" y="981075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19872" y="5876925"/>
            <a:ext cx="2447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Aucunes ressources financières</a:t>
            </a:r>
            <a:endParaRPr lang="fr-FR" sz="1600" b="1" dirty="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491880" y="1196752"/>
            <a:ext cx="2231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Demande d’asile</a:t>
            </a:r>
            <a:endParaRPr lang="fr-FR" sz="1600" b="1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779912" y="908720"/>
            <a:ext cx="1944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/>
              <a:t> </a:t>
            </a:r>
            <a:r>
              <a:rPr lang="fr-FR" sz="1100" b="1" dirty="0" smtClean="0"/>
              <a:t>aucunes ressources</a:t>
            </a:r>
            <a:endParaRPr lang="fr-FR" sz="800" b="1" dirty="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4572000" y="1557338"/>
            <a:ext cx="0" cy="43926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4572000" y="1125538"/>
            <a:ext cx="0" cy="215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07950" y="6813550"/>
            <a:ext cx="8964613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Bulle ronde 13"/>
          <p:cNvSpPr/>
          <p:nvPr/>
        </p:nvSpPr>
        <p:spPr>
          <a:xfrm>
            <a:off x="539552" y="1556792"/>
            <a:ext cx="1800200" cy="864096"/>
          </a:xfrm>
          <a:prstGeom prst="wedgeEllipseCallout">
            <a:avLst>
              <a:gd name="adj1" fmla="val -49790"/>
              <a:gd name="adj2" fmla="val -57691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Arrivée en France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52120" y="116633"/>
            <a:ext cx="3240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Un outil efficace pour remémorer et dater les évènements  sur l’ensemble de la vie</a:t>
            </a:r>
          </a:p>
          <a:p>
            <a:endParaRPr lang="fr-FR" b="1" dirty="0" smtClean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(unité d’observation = année)</a:t>
            </a:r>
          </a:p>
          <a:p>
            <a:endParaRPr lang="fr-FR" b="1" dirty="0" smtClean="0"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fr-FR" b="1" dirty="0" smtClean="0">
                <a:latin typeface="Calibri" pitchFamily="34" charset="0"/>
                <a:sym typeface="Wingdings"/>
              </a:rPr>
              <a:t> Une collecte de données concernant l’ensemble de la vie 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pour une analyse quantitative</a:t>
            </a:r>
          </a:p>
          <a:p>
            <a:endParaRPr lang="fr-FR" b="1" dirty="0" smtClean="0">
              <a:latin typeface="Calibri" pitchFamily="34" charset="0"/>
              <a:sym typeface="Wingdings"/>
            </a:endParaRPr>
          </a:p>
          <a:p>
            <a:pPr>
              <a:buFont typeface="Wingdings"/>
              <a:buChar char="è"/>
            </a:pPr>
            <a:r>
              <a:rPr lang="fr-FR" b="1" dirty="0" smtClean="0">
                <a:latin typeface="Calibri" pitchFamily="34" charset="0"/>
                <a:sym typeface="Wingdings"/>
              </a:rPr>
              <a:t> Permet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d’analyser l’articulation entre diverses trajectoires </a:t>
            </a:r>
            <a:r>
              <a:rPr lang="fr-FR" b="1" dirty="0" smtClean="0">
                <a:latin typeface="Calibri" pitchFamily="34" charset="0"/>
                <a:sym typeface="Wingdings"/>
              </a:rPr>
              <a:t>: santé, logements, activités, ressources, relations affectives et sexuelles …  </a:t>
            </a:r>
          </a:p>
          <a:p>
            <a:pPr>
              <a:buFont typeface="Wingdings"/>
              <a:buChar char="è"/>
            </a:pPr>
            <a:endParaRPr lang="fr-FR" b="1" dirty="0" smtClean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 </a:t>
            </a:r>
            <a:endParaRPr lang="fr-FR" dirty="0" smtClean="0">
              <a:latin typeface="Calibri" pitchFamily="34" charset="0"/>
            </a:endParaRPr>
          </a:p>
          <a:p>
            <a:pPr lvl="1"/>
            <a:endParaRPr lang="fr-FR" b="1" dirty="0" smtClean="0">
              <a:latin typeface="Calibri" pitchFamily="34" charset="0"/>
            </a:endParaRPr>
          </a:p>
          <a:p>
            <a:pPr lvl="1"/>
            <a:endParaRPr lang="fr-FR" dirty="0" smtClean="0">
              <a:latin typeface="Calibri" pitchFamily="34" charset="0"/>
            </a:endParaRPr>
          </a:p>
          <a:p>
            <a:pPr lvl="1"/>
            <a:r>
              <a:rPr lang="fr-FR" dirty="0" smtClean="0">
                <a:latin typeface="Calibri" pitchFamily="34" charset="0"/>
              </a:rPr>
              <a:t>	 </a:t>
            </a:r>
            <a:endParaRPr 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3090862" y="3167062"/>
            <a:ext cx="6705600" cy="523875"/>
          </a:xfrm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295400" y="2060575"/>
            <a:ext cx="6445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4000" b="1"/>
              <a:t>Description </a:t>
            </a:r>
          </a:p>
          <a:p>
            <a:pPr algn="ctr"/>
            <a:r>
              <a:rPr lang="fr-FR" sz="4000" b="1"/>
              <a:t>de la population enquêtée</a:t>
            </a:r>
          </a:p>
        </p:txBody>
      </p:sp>
    </p:spTree>
    <p:extLst>
      <p:ext uri="{BB962C8B-B14F-4D97-AF65-F5344CB8AC3E}">
        <p14:creationId xmlns:p14="http://schemas.microsoft.com/office/powerpoint/2010/main" val="39026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5" descr="Présentation_carte afrique_incl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3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1611</Words>
  <Application>Microsoft Office PowerPoint</Application>
  <PresentationFormat>Affichage à l'écran (4:3)</PresentationFormat>
  <Paragraphs>491</Paragraphs>
  <Slides>34</Slides>
  <Notes>17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Conception personnalisée</vt:lpstr>
      <vt:lpstr>Acrobat Document</vt:lpstr>
      <vt:lpstr>Présentation PowerPoint</vt:lpstr>
      <vt:lpstr>Le groupe de recherche PARCOURS</vt:lpstr>
      <vt:lpstr>Présentation PowerPoint</vt:lpstr>
      <vt:lpstr>Présentation PowerPoint</vt:lpstr>
      <vt:lpstr>Le questionnaire biographique</vt:lpstr>
      <vt:lpstr>Présentation PowerPoint</vt:lpstr>
      <vt:lpstr>Présentation PowerPoint</vt:lpstr>
      <vt:lpstr>Présentation PowerPoint</vt:lpstr>
      <vt:lpstr>Présentation PowerPoint</vt:lpstr>
      <vt:lpstr>Description de la population  (données pondérées) </vt:lpstr>
      <vt:lpstr>Présentation PowerPoint</vt:lpstr>
      <vt:lpstr>Migrants subsahariens et VIH en France : épidémie d’importation ou population à risque en France ? </vt:lpstr>
      <vt:lpstr>Estimation de l’acquisition du VIH en France </vt:lpstr>
      <vt:lpstr>Présentation PowerPoint</vt:lpstr>
      <vt:lpstr>Présentation PowerPoint</vt:lpstr>
      <vt:lpstr>Conclusion</vt:lpstr>
      <vt:lpstr>Présentation PowerPoint</vt:lpstr>
      <vt:lpstr>Objectif</vt:lpstr>
      <vt:lpstr>Analyse de la précarité - Méthodologie</vt:lpstr>
      <vt:lpstr>Avoir été sans titre de séjour pendant au moins un an</vt:lpstr>
      <vt:lpstr>Avoir été sans ressources pendant au moins un an</vt:lpstr>
      <vt:lpstr>Avoir été sans logement stable pendant au moins un an</vt:lpstr>
      <vt:lpstr>Expériences de grande précarité de logement</vt:lpstr>
      <vt:lpstr>Présentation PowerPoint</vt:lpstr>
      <vt:lpstr>Présentation PowerPoint</vt:lpstr>
      <vt:lpstr>Présentation PowerPoint</vt:lpstr>
      <vt:lpstr>Relations occasionnelles</vt:lpstr>
      <vt:lpstr>Relations transactionnelles</vt:lpstr>
      <vt:lpstr>Rapports forcés</vt:lpstr>
      <vt:lpstr>Résumé </vt:lpstr>
      <vt:lpstr>A suivre… </vt:lpstr>
      <vt:lpstr>Accès aux soins</vt:lpstr>
      <vt:lpstr>Vie avec la maladie</vt:lpstr>
      <vt:lpstr>Vie avec la maladie - suite</vt:lpstr>
    </vt:vector>
  </TitlesOfParts>
  <Company>CEPED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rodary</dc:creator>
  <cp:lastModifiedBy>Annabel Desgrées du Loû</cp:lastModifiedBy>
  <cp:revision>432</cp:revision>
  <dcterms:created xsi:type="dcterms:W3CDTF">2011-01-18T11:19:12Z</dcterms:created>
  <dcterms:modified xsi:type="dcterms:W3CDTF">2015-11-20T17:53:56Z</dcterms:modified>
</cp:coreProperties>
</file>