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1"/>
  </p:notesMasterIdLst>
  <p:sldIdLst>
    <p:sldId id="256" r:id="rId2"/>
    <p:sldId id="264" r:id="rId3"/>
    <p:sldId id="310" r:id="rId4"/>
    <p:sldId id="259" r:id="rId5"/>
    <p:sldId id="312" r:id="rId6"/>
    <p:sldId id="260" r:id="rId7"/>
    <p:sldId id="306" r:id="rId8"/>
    <p:sldId id="297" r:id="rId9"/>
    <p:sldId id="307" r:id="rId10"/>
    <p:sldId id="305" r:id="rId11"/>
    <p:sldId id="263" r:id="rId12"/>
    <p:sldId id="314" r:id="rId13"/>
    <p:sldId id="315" r:id="rId14"/>
    <p:sldId id="316" r:id="rId15"/>
    <p:sldId id="301" r:id="rId16"/>
    <p:sldId id="270" r:id="rId17"/>
    <p:sldId id="291" r:id="rId18"/>
    <p:sldId id="300" r:id="rId19"/>
    <p:sldId id="317" r:id="rId20"/>
    <p:sldId id="318" r:id="rId21"/>
    <p:sldId id="319" r:id="rId22"/>
    <p:sldId id="320" r:id="rId23"/>
    <p:sldId id="321" r:id="rId24"/>
    <p:sldId id="265" r:id="rId25"/>
    <p:sldId id="287" r:id="rId26"/>
    <p:sldId id="298" r:id="rId27"/>
    <p:sldId id="322" r:id="rId28"/>
    <p:sldId id="289" r:id="rId29"/>
    <p:sldId id="302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B4"/>
    <a:srgbClr val="FF6699"/>
    <a:srgbClr val="FF0066"/>
    <a:srgbClr val="D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2A343-C6A9-485D-8639-7EF38E39B8CC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288D7-CE8D-43AF-A98E-367FAA61A6E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58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85889-CAF9-4665-B614-01797C61E929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84CAD-17BD-4DE3-8F77-87B584001101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288D7-CE8D-43AF-A98E-367FAA61A6ED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7EBE579-3961-4778-973F-06F99BFCD580}" type="datetime1">
              <a:rPr lang="fr-FR" smtClean="0"/>
              <a:t>20/07/2016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DF94-4699-493F-9208-C5EFE717A013}" type="datetime1">
              <a:rPr lang="fr-FR" smtClean="0"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831E7B2-87CA-4FC5-8BF1-4657E33A1257}" type="datetime1">
              <a:rPr lang="fr-FR" smtClean="0"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0725-87B3-473A-8B01-95D8A18E49CF}" type="datetime1">
              <a:rPr lang="fr-FR" smtClean="0"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C133-B7A5-4C05-994B-B2105BE434C2}" type="datetime1">
              <a:rPr lang="fr-FR" smtClean="0"/>
              <a:t>20/07/2016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5F9B3B-7A0D-443B-9278-5A4039651381}" type="datetime1">
              <a:rPr lang="fr-FR" smtClean="0"/>
              <a:t>20/07/2016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BF0B46E-BC40-4729-A8CC-99578C65C2D5}" type="datetime1">
              <a:rPr lang="fr-FR" smtClean="0"/>
              <a:t>20/07/2016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5CEC-4C55-4551-B5F4-85D29EE8E288}" type="datetime1">
              <a:rPr lang="fr-FR" smtClean="0"/>
              <a:t>20/07/2016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1457-35BA-4FA6-A68B-CC0986FB503B}" type="datetime1">
              <a:rPr lang="fr-FR" smtClean="0"/>
              <a:t>20/07/2016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ABA2-52B9-41EB-BEEB-3DE5A973255D}" type="datetime1">
              <a:rPr lang="fr-FR" smtClean="0"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075F69-8E93-4BE7-87A5-D248CADB8804}" type="datetime1">
              <a:rPr lang="fr-FR" smtClean="0"/>
              <a:t>20/07/2016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C6C163-5771-443D-9F0A-931740E0DB61}" type="datetime1">
              <a:rPr lang="fr-FR" smtClean="0"/>
              <a:t>20/07/2016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VIH  et  pas  femme - Corevih sud est</a:t>
            </a:r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E14EAE-8CC9-4C1E-9B86-F4133D1658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www.aly-abbara.com/livre_gyn_obs/images/sterilet_cuivre.htm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e.gouv.fr/htm/actu/delfraissy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51720" y="2132856"/>
            <a:ext cx="6477000" cy="1828800"/>
          </a:xfrm>
        </p:spPr>
        <p:txBody>
          <a:bodyPr/>
          <a:lstStyle/>
          <a:p>
            <a:r>
              <a:rPr lang="fr-FR" dirty="0" smtClean="0"/>
              <a:t>VIH et pas Femme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38808" y="4509120"/>
            <a:ext cx="6705600" cy="1368152"/>
          </a:xfrm>
        </p:spPr>
        <p:txBody>
          <a:bodyPr numCol="2">
            <a:normAutofit fontScale="55000" lnSpcReduction="20000"/>
          </a:bodyPr>
          <a:lstStyle/>
          <a:p>
            <a:r>
              <a:rPr lang="fr-FR" dirty="0" smtClean="0"/>
              <a:t>Dr Anne-Claire DONNADIEU</a:t>
            </a:r>
          </a:p>
          <a:p>
            <a:r>
              <a:rPr lang="fr-FR" dirty="0" smtClean="0"/>
              <a:t>Gynécologue obstétricien</a:t>
            </a:r>
          </a:p>
          <a:p>
            <a:r>
              <a:rPr lang="fr-FR" dirty="0" smtClean="0"/>
              <a:t>Institut Montsouris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Réseau </a:t>
            </a:r>
            <a:r>
              <a:rPr lang="fr-FR" dirty="0" err="1" smtClean="0"/>
              <a:t>Périnatif</a:t>
            </a:r>
            <a:r>
              <a:rPr lang="fr-FR" dirty="0" smtClean="0"/>
              <a:t> Sud</a:t>
            </a:r>
          </a:p>
          <a:p>
            <a:r>
              <a:rPr lang="fr-FR" dirty="0" smtClean="0"/>
              <a:t>Centre Hospitalier Sud Francilien</a:t>
            </a:r>
          </a:p>
          <a:p>
            <a:r>
              <a:rPr lang="fr-FR" dirty="0" smtClean="0"/>
              <a:t>Corbeil </a:t>
            </a:r>
            <a:r>
              <a:rPr lang="fr-FR" dirty="0" err="1" smtClean="0"/>
              <a:t>Essonnes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1" name="Forme libre 10"/>
          <p:cNvSpPr/>
          <p:nvPr/>
        </p:nvSpPr>
        <p:spPr>
          <a:xfrm>
            <a:off x="3779912" y="3148252"/>
            <a:ext cx="792088" cy="1000828"/>
          </a:xfrm>
          <a:custGeom>
            <a:avLst/>
            <a:gdLst>
              <a:gd name="connsiteX0" fmla="*/ 214648 w 1283594"/>
              <a:gd name="connsiteY0" fmla="*/ 1045336 h 1360868"/>
              <a:gd name="connsiteX1" fmla="*/ 858592 w 1283594"/>
              <a:gd name="connsiteY1" fmla="*/ 375634 h 1360868"/>
              <a:gd name="connsiteX2" fmla="*/ 433589 w 1283594"/>
              <a:gd name="connsiteY2" fmla="*/ 118057 h 1360868"/>
              <a:gd name="connsiteX3" fmla="*/ 98738 w 1283594"/>
              <a:gd name="connsiteY3" fmla="*/ 349877 h 1360868"/>
              <a:gd name="connsiteX4" fmla="*/ 1026017 w 1283594"/>
              <a:gd name="connsiteY4" fmla="*/ 980941 h 1360868"/>
              <a:gd name="connsiteX5" fmla="*/ 1129048 w 1283594"/>
              <a:gd name="connsiteY5" fmla="*/ 839274 h 1360868"/>
              <a:gd name="connsiteX6" fmla="*/ 98738 w 1283594"/>
              <a:gd name="connsiteY6" fmla="*/ 272603 h 1360868"/>
              <a:gd name="connsiteX7" fmla="*/ 961623 w 1283594"/>
              <a:gd name="connsiteY7" fmla="*/ 156693 h 1360868"/>
              <a:gd name="connsiteX8" fmla="*/ 330558 w 1283594"/>
              <a:gd name="connsiteY8" fmla="*/ 1212761 h 1360868"/>
              <a:gd name="connsiteX9" fmla="*/ 137375 w 1283594"/>
              <a:gd name="connsiteY9" fmla="*/ 1045336 h 1360868"/>
              <a:gd name="connsiteX10" fmla="*/ 214648 w 1283594"/>
              <a:gd name="connsiteY10" fmla="*/ 1045336 h 136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83594" h="1360868">
                <a:moveTo>
                  <a:pt x="214648" y="1045336"/>
                </a:moveTo>
                <a:cubicBezTo>
                  <a:pt x="334851" y="933719"/>
                  <a:pt x="822102" y="530180"/>
                  <a:pt x="858592" y="375634"/>
                </a:cubicBezTo>
                <a:cubicBezTo>
                  <a:pt x="895082" y="221088"/>
                  <a:pt x="560231" y="122350"/>
                  <a:pt x="433589" y="118057"/>
                </a:cubicBezTo>
                <a:cubicBezTo>
                  <a:pt x="306947" y="113764"/>
                  <a:pt x="0" y="206063"/>
                  <a:pt x="98738" y="349877"/>
                </a:cubicBezTo>
                <a:cubicBezTo>
                  <a:pt x="197476" y="493691"/>
                  <a:pt x="854299" y="899375"/>
                  <a:pt x="1026017" y="980941"/>
                </a:cubicBezTo>
                <a:cubicBezTo>
                  <a:pt x="1197735" y="1062507"/>
                  <a:pt x="1283594" y="957330"/>
                  <a:pt x="1129048" y="839274"/>
                </a:cubicBezTo>
                <a:cubicBezTo>
                  <a:pt x="974502" y="721218"/>
                  <a:pt x="126642" y="386366"/>
                  <a:pt x="98738" y="272603"/>
                </a:cubicBezTo>
                <a:cubicBezTo>
                  <a:pt x="70834" y="158840"/>
                  <a:pt x="922986" y="0"/>
                  <a:pt x="961623" y="156693"/>
                </a:cubicBezTo>
                <a:cubicBezTo>
                  <a:pt x="1000260" y="313386"/>
                  <a:pt x="467932" y="1064654"/>
                  <a:pt x="330558" y="1212761"/>
                </a:cubicBezTo>
                <a:cubicBezTo>
                  <a:pt x="193184" y="1360868"/>
                  <a:pt x="152400" y="1075387"/>
                  <a:pt x="137375" y="1045336"/>
                </a:cubicBezTo>
                <a:cubicBezTo>
                  <a:pt x="122350" y="1015285"/>
                  <a:pt x="94445" y="1156953"/>
                  <a:pt x="214648" y="1045336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VIH  et  pas  femme - Corevih sud est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Comorbidités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err="1" smtClean="0"/>
              <a:t>Lipodystrophie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Chirurgie de comblement</a:t>
            </a:r>
          </a:p>
          <a:p>
            <a:pPr lvl="1"/>
            <a:r>
              <a:rPr lang="fr-FR" dirty="0" err="1" smtClean="0"/>
              <a:t>Chgt</a:t>
            </a:r>
            <a:r>
              <a:rPr lang="fr-FR" dirty="0" smtClean="0"/>
              <a:t> </a:t>
            </a:r>
            <a:r>
              <a:rPr lang="fr-FR" dirty="0" err="1" smtClean="0"/>
              <a:t>ttt</a:t>
            </a:r>
            <a:r>
              <a:rPr lang="fr-FR" dirty="0" smtClean="0"/>
              <a:t> si </a:t>
            </a:r>
            <a:r>
              <a:rPr lang="fr-FR" dirty="0" err="1" smtClean="0"/>
              <a:t>lipoatrophiant</a:t>
            </a:r>
            <a:r>
              <a:rPr lang="fr-FR" dirty="0" smtClean="0"/>
              <a:t> </a:t>
            </a:r>
          </a:p>
          <a:p>
            <a:r>
              <a:rPr lang="fr-FR" dirty="0" smtClean="0"/>
              <a:t>Plus gd risque cardiovasculaire :</a:t>
            </a:r>
          </a:p>
          <a:p>
            <a:pPr lvl="1"/>
            <a:r>
              <a:rPr lang="fr-FR" dirty="0" smtClean="0"/>
              <a:t>Arrêt du tabac, </a:t>
            </a:r>
            <a:r>
              <a:rPr lang="fr-FR" dirty="0" err="1" smtClean="0"/>
              <a:t>diet</a:t>
            </a:r>
            <a:endParaRPr lang="fr-FR" dirty="0" smtClean="0"/>
          </a:p>
          <a:p>
            <a:pPr lvl="1"/>
            <a:r>
              <a:rPr lang="fr-FR" dirty="0" err="1" smtClean="0"/>
              <a:t>Ttt</a:t>
            </a:r>
            <a:r>
              <a:rPr lang="fr-FR" dirty="0" smtClean="0"/>
              <a:t> des dyslipidémies</a:t>
            </a:r>
          </a:p>
          <a:p>
            <a:pPr lvl="1"/>
            <a:r>
              <a:rPr lang="fr-FR" dirty="0" smtClean="0"/>
              <a:t>IDM connu chez les hommes</a:t>
            </a:r>
          </a:p>
          <a:p>
            <a:pPr lvl="1">
              <a:buNone/>
            </a:pPr>
            <a:r>
              <a:rPr lang="fr-FR" dirty="0" smtClean="0"/>
              <a:t>Femmes considérées à tord comme protégées</a:t>
            </a:r>
          </a:p>
          <a:p>
            <a:pPr lvl="1">
              <a:buNone/>
            </a:pPr>
            <a:r>
              <a:rPr lang="fr-FR" dirty="0" smtClean="0"/>
              <a:t>MNP plus précoce (avant 50 ans)</a:t>
            </a:r>
          </a:p>
          <a:p>
            <a:r>
              <a:rPr lang="fr-FR" dirty="0" smtClean="0"/>
              <a:t>Ostéoporose </a:t>
            </a:r>
          </a:p>
          <a:p>
            <a:pPr lvl="1"/>
            <a:r>
              <a:rPr lang="fr-FR" dirty="0" smtClean="0"/>
              <a:t>(</a:t>
            </a:r>
            <a:r>
              <a:rPr lang="fr-FR" dirty="0" err="1" smtClean="0"/>
              <a:t>supplémentation</a:t>
            </a:r>
            <a:r>
              <a:rPr lang="fr-FR" dirty="0" smtClean="0"/>
              <a:t> vitamine D, attention aux tt </a:t>
            </a:r>
            <a:r>
              <a:rPr lang="fr-FR" dirty="0" err="1" smtClean="0"/>
              <a:t>ostéopéniants</a:t>
            </a:r>
            <a:r>
              <a:rPr lang="fr-FR" dirty="0" smtClean="0"/>
              <a:t>)</a:t>
            </a:r>
          </a:p>
          <a:p>
            <a:r>
              <a:rPr lang="fr-FR" dirty="0" smtClean="0"/>
              <a:t>Immunodépression  favorise :</a:t>
            </a:r>
          </a:p>
          <a:p>
            <a:pPr lvl="1"/>
            <a:r>
              <a:rPr lang="fr-FR" dirty="0"/>
              <a:t>C</a:t>
            </a:r>
            <a:r>
              <a:rPr lang="fr-FR" dirty="0" smtClean="0"/>
              <a:t>ancer </a:t>
            </a:r>
            <a:r>
              <a:rPr lang="fr-FR" dirty="0" smtClean="0"/>
              <a:t>du poumon dépistage chez les femmes ?</a:t>
            </a:r>
          </a:p>
          <a:p>
            <a:pPr lvl="1"/>
            <a:r>
              <a:rPr lang="fr-FR" dirty="0" smtClean="0"/>
              <a:t>Pathologies gynécologiques ?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5"/>
                </a:solidFill>
              </a:rPr>
              <a:t>Suivi gynécologique spécifique?</a:t>
            </a:r>
            <a:endParaRPr lang="fr-FR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/>
              <a:t>Cancer du col chez les patientes séropositives</a:t>
            </a:r>
            <a:endParaRPr lang="fr-FR" sz="3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Prévalence et incidence de l’HPV est plus important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Immunodépression (taux de CD4 et charge virale)</a:t>
            </a:r>
          </a:p>
          <a:p>
            <a:endParaRPr lang="fr-FR" dirty="0" smtClean="0"/>
          </a:p>
          <a:p>
            <a:r>
              <a:rPr lang="fr-FR" dirty="0" smtClean="0"/>
              <a:t>L</a:t>
            </a:r>
            <a:r>
              <a:rPr lang="fr-FR" altLang="fr-FR" dirty="0" smtClean="0"/>
              <a:t>’</a:t>
            </a:r>
            <a:r>
              <a:rPr lang="fr-FR" dirty="0" smtClean="0"/>
              <a:t>incidence des cancers du col chez les patientes VIH a diminué : </a:t>
            </a:r>
          </a:p>
          <a:p>
            <a:pPr lvl="1"/>
            <a:r>
              <a:rPr lang="fr-FR" dirty="0" smtClean="0"/>
              <a:t>33,7 /100 000 années femmes (1996) à 21,5 /100 000 années femmes (2011)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>
                <a:solidFill>
                  <a:schemeClr val="accent5"/>
                </a:solidFill>
              </a:rPr>
              <a:t>L</a:t>
            </a:r>
            <a:r>
              <a:rPr lang="fr-FR" altLang="fr-FR" dirty="0" smtClean="0">
                <a:solidFill>
                  <a:schemeClr val="accent5"/>
                </a:solidFill>
              </a:rPr>
              <a:t>’</a:t>
            </a:r>
            <a:r>
              <a:rPr lang="fr-FR" dirty="0" smtClean="0">
                <a:solidFill>
                  <a:schemeClr val="accent5"/>
                </a:solidFill>
              </a:rPr>
              <a:t>incidence est maintenant la même chez les femmes VIH +, suivies et traitées que dans la population générale</a:t>
            </a:r>
          </a:p>
          <a:p>
            <a:r>
              <a:rPr lang="fr-FR" dirty="0" smtClean="0"/>
              <a:t>Grâce au dépistage et à la surveillance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/>
              <a:t>Recommandations pour le frottis vaginal</a:t>
            </a:r>
            <a:endParaRPr lang="fr-FR" sz="36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2000" dirty="0" smtClean="0"/>
              <a:t>un dépistage par frottis cervical lors de la découverte de la séropositivité puis de façon annuelle en l</a:t>
            </a:r>
            <a:r>
              <a:rPr lang="fr-FR" altLang="fr-FR" sz="2000" dirty="0" smtClean="0"/>
              <a:t>’</a:t>
            </a:r>
            <a:r>
              <a:rPr lang="fr-FR" sz="2000" dirty="0" smtClean="0"/>
              <a:t>absence de lésion cervicale et si le nombre de CD4 est &gt; 200/mm3 </a:t>
            </a:r>
          </a:p>
          <a:p>
            <a:r>
              <a:rPr lang="fr-FR" sz="2000" dirty="0" smtClean="0"/>
              <a:t>un frottis </a:t>
            </a:r>
            <a:r>
              <a:rPr lang="fr-FR" sz="2000" dirty="0" err="1" smtClean="0"/>
              <a:t>bi-annuel</a:t>
            </a:r>
            <a:r>
              <a:rPr lang="fr-FR" sz="2000" dirty="0" smtClean="0"/>
              <a:t> avec colposcopie systématique en cas </a:t>
            </a:r>
          </a:p>
          <a:p>
            <a:pPr lvl="1"/>
            <a:r>
              <a:rPr lang="fr-FR" sz="1600" dirty="0" smtClean="0"/>
              <a:t>de frottis antérieur anormal,</a:t>
            </a:r>
          </a:p>
          <a:p>
            <a:pPr lvl="1"/>
            <a:r>
              <a:rPr lang="fr-FR" sz="1600" dirty="0" smtClean="0"/>
              <a:t>après </a:t>
            </a:r>
            <a:r>
              <a:rPr lang="fr-FR" sz="1600" dirty="0" err="1" smtClean="0"/>
              <a:t>conisation</a:t>
            </a:r>
            <a:r>
              <a:rPr lang="fr-FR" sz="1600" dirty="0" smtClean="0"/>
              <a:t> </a:t>
            </a:r>
          </a:p>
          <a:p>
            <a:pPr lvl="1"/>
            <a:r>
              <a:rPr lang="fr-FR" sz="1600" dirty="0" smtClean="0"/>
              <a:t>en cas d</a:t>
            </a:r>
            <a:r>
              <a:rPr lang="fr-FR" altLang="fr-FR" sz="1600" dirty="0" smtClean="0"/>
              <a:t>’</a:t>
            </a:r>
            <a:r>
              <a:rPr lang="fr-FR" sz="1600" dirty="0" smtClean="0"/>
              <a:t>immunodépression sévère (nombre de CD4 &lt;200/mm3) ;</a:t>
            </a:r>
          </a:p>
          <a:p>
            <a:r>
              <a:rPr lang="fr-FR" sz="2000" dirty="0" smtClean="0"/>
              <a:t>un frottis ASC-US doit conduire à la recherche d</a:t>
            </a:r>
            <a:r>
              <a:rPr lang="fr-FR" altLang="fr-FR" sz="2000" dirty="0" smtClean="0"/>
              <a:t>’</a:t>
            </a:r>
            <a:r>
              <a:rPr lang="fr-FR" sz="2000" dirty="0" smtClean="0"/>
              <a:t>HPV et en cas de positivité, à la réalisation d</a:t>
            </a:r>
            <a:r>
              <a:rPr lang="fr-FR" altLang="fr-FR" sz="2000" dirty="0" smtClean="0"/>
              <a:t>’</a:t>
            </a:r>
            <a:r>
              <a:rPr lang="fr-FR" sz="2000" dirty="0" smtClean="0"/>
              <a:t>une colposcopie ;</a:t>
            </a:r>
          </a:p>
          <a:p>
            <a:r>
              <a:rPr lang="fr-FR" sz="2000" dirty="0" smtClean="0"/>
              <a:t>tout frottis anormal (LSIL ou HSIL) nécessite un contrôle par colposcopie.</a:t>
            </a:r>
            <a:endParaRPr lang="fr-FR" sz="2400" dirty="0" smtClean="0"/>
          </a:p>
          <a:p>
            <a:endParaRPr lang="fr-F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5085184"/>
            <a:ext cx="1700808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Cancer du sein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</a:t>
            </a:r>
            <a:r>
              <a:rPr lang="fr-FR" altLang="fr-FR" dirty="0" smtClean="0"/>
              <a:t>’</a:t>
            </a:r>
            <a:r>
              <a:rPr lang="fr-FR" dirty="0" smtClean="0"/>
              <a:t>incidence du cancer du sein chez les femmes infectées par le VIH n</a:t>
            </a:r>
            <a:r>
              <a:rPr lang="fr-FR" altLang="fr-FR" dirty="0" smtClean="0"/>
              <a:t>’</a:t>
            </a:r>
            <a:r>
              <a:rPr lang="fr-FR" dirty="0" smtClean="0"/>
              <a:t>est pas plus élevée que dans la population féminine en général.</a:t>
            </a:r>
          </a:p>
          <a:p>
            <a:r>
              <a:rPr lang="fr-FR" dirty="0" smtClean="0"/>
              <a:t>son évolution semble plus rapide avec un moins bon pronostic, en raison </a:t>
            </a:r>
          </a:p>
          <a:p>
            <a:pPr lvl="2"/>
            <a:r>
              <a:rPr lang="fr-FR" sz="2200" dirty="0" smtClean="0"/>
              <a:t>de l</a:t>
            </a:r>
            <a:r>
              <a:rPr lang="fr-FR" altLang="fr-FR" sz="2200" dirty="0" smtClean="0"/>
              <a:t>’</a:t>
            </a:r>
            <a:r>
              <a:rPr lang="fr-FR" sz="2200" dirty="0" smtClean="0"/>
              <a:t>immunodépression </a:t>
            </a:r>
          </a:p>
          <a:p>
            <a:pPr lvl="2"/>
            <a:r>
              <a:rPr lang="fr-FR" sz="2200" dirty="0" smtClean="0"/>
              <a:t>et des interférences possibles avec les ARV</a:t>
            </a:r>
          </a:p>
          <a:p>
            <a:pPr>
              <a:buNone/>
            </a:pPr>
            <a:endParaRPr lang="fr-FR" sz="200" b="1" i="1" dirty="0" smtClean="0"/>
          </a:p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fr-FR" sz="3000" i="1" dirty="0" smtClean="0"/>
              <a:t>Patientes soumises à un processus de vieillissement accéléré,</a:t>
            </a:r>
            <a:endParaRPr lang="fr-FR" sz="3000" dirty="0" smtClean="0"/>
          </a:p>
          <a:p>
            <a:pPr lvl="2"/>
            <a:r>
              <a:rPr lang="fr-FR" i="1" dirty="0" smtClean="0"/>
              <a:t>devraient bénéficier d</a:t>
            </a:r>
            <a:r>
              <a:rPr lang="fr-FR" altLang="fr-FR" i="1" dirty="0" smtClean="0"/>
              <a:t>’</a:t>
            </a:r>
            <a:r>
              <a:rPr lang="fr-FR" i="1" dirty="0" smtClean="0"/>
              <a:t>un dépistage du cancer du sein par mammographie plus précoce que dans la population féminine générale.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720080" cy="114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rme libre 5"/>
          <p:cNvSpPr/>
          <p:nvPr/>
        </p:nvSpPr>
        <p:spPr>
          <a:xfrm>
            <a:off x="3923928" y="404664"/>
            <a:ext cx="1008112" cy="792088"/>
          </a:xfrm>
          <a:custGeom>
            <a:avLst/>
            <a:gdLst>
              <a:gd name="connsiteX0" fmla="*/ 214648 w 1283594"/>
              <a:gd name="connsiteY0" fmla="*/ 1045336 h 1360868"/>
              <a:gd name="connsiteX1" fmla="*/ 858592 w 1283594"/>
              <a:gd name="connsiteY1" fmla="*/ 375634 h 1360868"/>
              <a:gd name="connsiteX2" fmla="*/ 433589 w 1283594"/>
              <a:gd name="connsiteY2" fmla="*/ 118057 h 1360868"/>
              <a:gd name="connsiteX3" fmla="*/ 98738 w 1283594"/>
              <a:gd name="connsiteY3" fmla="*/ 349877 h 1360868"/>
              <a:gd name="connsiteX4" fmla="*/ 1026017 w 1283594"/>
              <a:gd name="connsiteY4" fmla="*/ 980941 h 1360868"/>
              <a:gd name="connsiteX5" fmla="*/ 1129048 w 1283594"/>
              <a:gd name="connsiteY5" fmla="*/ 839274 h 1360868"/>
              <a:gd name="connsiteX6" fmla="*/ 98738 w 1283594"/>
              <a:gd name="connsiteY6" fmla="*/ 272603 h 1360868"/>
              <a:gd name="connsiteX7" fmla="*/ 961623 w 1283594"/>
              <a:gd name="connsiteY7" fmla="*/ 156693 h 1360868"/>
              <a:gd name="connsiteX8" fmla="*/ 330558 w 1283594"/>
              <a:gd name="connsiteY8" fmla="*/ 1212761 h 1360868"/>
              <a:gd name="connsiteX9" fmla="*/ 137375 w 1283594"/>
              <a:gd name="connsiteY9" fmla="*/ 1045336 h 1360868"/>
              <a:gd name="connsiteX10" fmla="*/ 214648 w 1283594"/>
              <a:gd name="connsiteY10" fmla="*/ 1045336 h 136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83594" h="1360868">
                <a:moveTo>
                  <a:pt x="214648" y="1045336"/>
                </a:moveTo>
                <a:cubicBezTo>
                  <a:pt x="334851" y="933719"/>
                  <a:pt x="822102" y="530180"/>
                  <a:pt x="858592" y="375634"/>
                </a:cubicBezTo>
                <a:cubicBezTo>
                  <a:pt x="895082" y="221088"/>
                  <a:pt x="560231" y="122350"/>
                  <a:pt x="433589" y="118057"/>
                </a:cubicBezTo>
                <a:cubicBezTo>
                  <a:pt x="306947" y="113764"/>
                  <a:pt x="0" y="206063"/>
                  <a:pt x="98738" y="349877"/>
                </a:cubicBezTo>
                <a:cubicBezTo>
                  <a:pt x="197476" y="493691"/>
                  <a:pt x="854299" y="899375"/>
                  <a:pt x="1026017" y="980941"/>
                </a:cubicBezTo>
                <a:cubicBezTo>
                  <a:pt x="1197735" y="1062507"/>
                  <a:pt x="1283594" y="957330"/>
                  <a:pt x="1129048" y="839274"/>
                </a:cubicBezTo>
                <a:cubicBezTo>
                  <a:pt x="974502" y="721218"/>
                  <a:pt x="126642" y="386366"/>
                  <a:pt x="98738" y="272603"/>
                </a:cubicBezTo>
                <a:cubicBezTo>
                  <a:pt x="70834" y="158840"/>
                  <a:pt x="922986" y="0"/>
                  <a:pt x="961623" y="156693"/>
                </a:cubicBezTo>
                <a:cubicBezTo>
                  <a:pt x="1000260" y="313386"/>
                  <a:pt x="467932" y="1064654"/>
                  <a:pt x="330558" y="1212761"/>
                </a:cubicBezTo>
                <a:cubicBezTo>
                  <a:pt x="193184" y="1360868"/>
                  <a:pt x="152400" y="1075387"/>
                  <a:pt x="137375" y="1045336"/>
                </a:cubicBezTo>
                <a:cubicBezTo>
                  <a:pt x="122350" y="1015285"/>
                  <a:pt x="94445" y="1156953"/>
                  <a:pt x="214648" y="1045336"/>
                </a:cubicBezTo>
                <a:close/>
              </a:path>
            </a:pathLst>
          </a:custGeom>
          <a:solidFill>
            <a:srgbClr val="FF8FB4"/>
          </a:solidFill>
          <a:ln>
            <a:solidFill>
              <a:srgbClr val="FF8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12" y="587727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None/>
            </a:pPr>
            <a:r>
              <a:rPr lang="fr-FR" sz="900" i="1" dirty="0" smtClean="0">
                <a:solidFill>
                  <a:schemeClr val="accent5"/>
                </a:solidFill>
              </a:rPr>
              <a:t>Andrade AC, </a:t>
            </a:r>
            <a:r>
              <a:rPr lang="fr-FR" sz="900" i="1" dirty="0" err="1" smtClean="0">
                <a:solidFill>
                  <a:schemeClr val="accent5"/>
                </a:solidFill>
              </a:rPr>
              <a:t>Luz</a:t>
            </a:r>
            <a:r>
              <a:rPr lang="fr-FR" sz="900" i="1" dirty="0" smtClean="0">
                <a:solidFill>
                  <a:schemeClr val="accent5"/>
                </a:solidFill>
              </a:rPr>
              <a:t> PM, </a:t>
            </a:r>
            <a:r>
              <a:rPr lang="fr-FR" sz="900" i="1" dirty="0" err="1" smtClean="0">
                <a:solidFill>
                  <a:schemeClr val="accent5"/>
                </a:solidFill>
              </a:rPr>
              <a:t>Veloso</a:t>
            </a:r>
            <a:r>
              <a:rPr lang="fr-FR" sz="900" i="1" dirty="0" smtClean="0">
                <a:solidFill>
                  <a:schemeClr val="accent5"/>
                </a:solidFill>
              </a:rPr>
              <a:t> VG, Cardoso SW, </a:t>
            </a:r>
            <a:r>
              <a:rPr lang="fr-FR" sz="900" i="1" dirty="0" err="1" smtClean="0">
                <a:solidFill>
                  <a:schemeClr val="accent5"/>
                </a:solidFill>
              </a:rPr>
              <a:t>Moreira</a:t>
            </a:r>
            <a:r>
              <a:rPr lang="fr-FR" sz="900" i="1" dirty="0" smtClean="0">
                <a:solidFill>
                  <a:schemeClr val="accent5"/>
                </a:solidFill>
              </a:rPr>
              <a:t> RI, </a:t>
            </a:r>
            <a:r>
              <a:rPr lang="fr-FR" sz="900" i="1" dirty="0" err="1" smtClean="0">
                <a:solidFill>
                  <a:schemeClr val="accent5"/>
                </a:solidFill>
              </a:rPr>
              <a:t>Grinsztejn</a:t>
            </a:r>
            <a:r>
              <a:rPr lang="fr-FR" sz="900" i="1" dirty="0" smtClean="0">
                <a:solidFill>
                  <a:schemeClr val="accent5"/>
                </a:solidFill>
              </a:rPr>
              <a:t> B, Friedman RK.  </a:t>
            </a:r>
            <a:r>
              <a:rPr lang="fr-FR" sz="900" i="1" dirty="0" err="1" smtClean="0">
                <a:solidFill>
                  <a:schemeClr val="accent5"/>
                </a:solidFill>
              </a:rPr>
              <a:t>Breast</a:t>
            </a:r>
            <a:r>
              <a:rPr lang="fr-FR" sz="900" i="1" dirty="0" smtClean="0">
                <a:solidFill>
                  <a:schemeClr val="accent5"/>
                </a:solidFill>
              </a:rPr>
              <a:t> cancer in a </a:t>
            </a:r>
            <a:r>
              <a:rPr lang="fr-FR" sz="900" i="1" dirty="0" err="1" smtClean="0">
                <a:solidFill>
                  <a:schemeClr val="accent5"/>
                </a:solidFill>
              </a:rPr>
              <a:t>cohort</a:t>
            </a:r>
            <a:r>
              <a:rPr lang="fr-FR" sz="900" i="1" dirty="0" smtClean="0">
                <a:solidFill>
                  <a:schemeClr val="accent5"/>
                </a:solidFill>
              </a:rPr>
              <a:t> of </a:t>
            </a:r>
            <a:r>
              <a:rPr lang="fr-FR" sz="900" i="1" dirty="0" err="1" smtClean="0">
                <a:solidFill>
                  <a:schemeClr val="accent5"/>
                </a:solidFill>
              </a:rPr>
              <a:t>human</a:t>
            </a:r>
            <a:r>
              <a:rPr lang="fr-FR" sz="900" i="1" dirty="0" smtClean="0">
                <a:solidFill>
                  <a:schemeClr val="accent5"/>
                </a:solidFill>
              </a:rPr>
              <a:t> </a:t>
            </a:r>
            <a:r>
              <a:rPr lang="fr-FR" sz="900" i="1" dirty="0" err="1" smtClean="0">
                <a:solidFill>
                  <a:schemeClr val="accent5"/>
                </a:solidFill>
              </a:rPr>
              <a:t>immunodeficiency</a:t>
            </a:r>
            <a:r>
              <a:rPr lang="fr-FR" sz="900" i="1" dirty="0" smtClean="0">
                <a:solidFill>
                  <a:schemeClr val="accent5"/>
                </a:solidFill>
              </a:rPr>
              <a:t> virus (HIV)-</a:t>
            </a:r>
            <a:r>
              <a:rPr lang="fr-FR" sz="900" i="1" dirty="0" err="1" smtClean="0">
                <a:solidFill>
                  <a:schemeClr val="accent5"/>
                </a:solidFill>
              </a:rPr>
              <a:t>infected</a:t>
            </a:r>
            <a:r>
              <a:rPr lang="fr-FR" sz="900" i="1" dirty="0" smtClean="0">
                <a:solidFill>
                  <a:schemeClr val="accent5"/>
                </a:solidFill>
              </a:rPr>
              <a:t> </a:t>
            </a:r>
            <a:r>
              <a:rPr lang="fr-FR" sz="900" i="1" dirty="0" err="1" smtClean="0">
                <a:solidFill>
                  <a:schemeClr val="accent5"/>
                </a:solidFill>
              </a:rPr>
              <a:t>women</a:t>
            </a:r>
            <a:r>
              <a:rPr lang="fr-FR" sz="900" i="1" dirty="0" smtClean="0">
                <a:solidFill>
                  <a:schemeClr val="accent5"/>
                </a:solidFill>
              </a:rPr>
              <a:t> </a:t>
            </a:r>
            <a:r>
              <a:rPr lang="fr-FR" sz="900" i="1" dirty="0" err="1" smtClean="0">
                <a:solidFill>
                  <a:schemeClr val="accent5"/>
                </a:solidFill>
              </a:rPr>
              <a:t>from</a:t>
            </a:r>
            <a:r>
              <a:rPr lang="fr-FR" sz="900" i="1" dirty="0" smtClean="0">
                <a:solidFill>
                  <a:schemeClr val="accent5"/>
                </a:solidFill>
              </a:rPr>
              <a:t> Rio de Janeiro, </a:t>
            </a:r>
            <a:r>
              <a:rPr lang="fr-FR" sz="900" i="1" dirty="0" err="1" smtClean="0">
                <a:solidFill>
                  <a:schemeClr val="accent5"/>
                </a:solidFill>
              </a:rPr>
              <a:t>Brazil</a:t>
            </a:r>
            <a:r>
              <a:rPr lang="fr-FR" sz="900" i="1" dirty="0" smtClean="0">
                <a:solidFill>
                  <a:schemeClr val="accent5"/>
                </a:solidFill>
              </a:rPr>
              <a:t> : a cases </a:t>
            </a:r>
            <a:r>
              <a:rPr lang="fr-FR" sz="900" i="1" dirty="0" err="1" smtClean="0">
                <a:solidFill>
                  <a:schemeClr val="accent5"/>
                </a:solidFill>
              </a:rPr>
              <a:t>series</a:t>
            </a:r>
            <a:r>
              <a:rPr lang="fr-FR" sz="900" i="1" dirty="0" smtClean="0">
                <a:solidFill>
                  <a:schemeClr val="accent5"/>
                </a:solidFill>
              </a:rPr>
              <a:t> report and an incidence rate </a:t>
            </a:r>
            <a:r>
              <a:rPr lang="fr-FR" sz="900" i="1" dirty="0" err="1" smtClean="0">
                <a:solidFill>
                  <a:schemeClr val="accent5"/>
                </a:solidFill>
              </a:rPr>
              <a:t>estimate</a:t>
            </a:r>
            <a:r>
              <a:rPr lang="fr-FR" sz="900" i="1" dirty="0" smtClean="0">
                <a:solidFill>
                  <a:schemeClr val="accent5"/>
                </a:solidFill>
              </a:rPr>
              <a:t>.  </a:t>
            </a:r>
            <a:r>
              <a:rPr lang="fr-FR" sz="900" i="1" dirty="0" err="1" smtClean="0">
                <a:solidFill>
                  <a:schemeClr val="accent5"/>
                </a:solidFill>
              </a:rPr>
              <a:t>Braz</a:t>
            </a:r>
            <a:r>
              <a:rPr lang="fr-FR" sz="900" i="1" dirty="0" smtClean="0">
                <a:solidFill>
                  <a:schemeClr val="accent5"/>
                </a:solidFill>
              </a:rPr>
              <a:t> J Infect Dis. 2011 </a:t>
            </a:r>
            <a:r>
              <a:rPr lang="fr-FR" sz="900" i="1" dirty="0" err="1" smtClean="0">
                <a:solidFill>
                  <a:schemeClr val="accent5"/>
                </a:solidFill>
              </a:rPr>
              <a:t>Aug</a:t>
            </a:r>
            <a:r>
              <a:rPr lang="fr-FR" sz="900" i="1" dirty="0" smtClean="0">
                <a:solidFill>
                  <a:schemeClr val="accent5"/>
                </a:solidFill>
              </a:rPr>
              <a:t> ;15(4):387-93.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Ménopause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Les études concernant la ménopause chez la femme séropositive sont rares. </a:t>
            </a:r>
          </a:p>
          <a:p>
            <a:pPr lvl="1"/>
            <a:r>
              <a:rPr lang="fr-FR" sz="2000" dirty="0" smtClean="0"/>
              <a:t>survenue plus précoce &lt;50 ans</a:t>
            </a:r>
          </a:p>
          <a:p>
            <a:pPr lvl="1"/>
            <a:r>
              <a:rPr lang="fr-FR" sz="2000" dirty="0" smtClean="0"/>
              <a:t>souvent liée à une toxicomanie active ou récente </a:t>
            </a:r>
          </a:p>
          <a:p>
            <a:r>
              <a:rPr lang="fr-FR" sz="2400" dirty="0" smtClean="0"/>
              <a:t>Les indications du traitement hormonal substitutif sont les mêmes que dans la population générale</a:t>
            </a:r>
          </a:p>
          <a:p>
            <a:pPr lvl="1"/>
            <a:r>
              <a:rPr lang="fr-FR" sz="2000" dirty="0" smtClean="0"/>
              <a:t>Patientes présentant des troubles sévères ou perçus comme très gênants</a:t>
            </a:r>
          </a:p>
          <a:p>
            <a:pPr lvl="1"/>
            <a:r>
              <a:rPr lang="fr-FR" sz="2000" dirty="0" smtClean="0"/>
              <a:t>en l’absence de contre-indication métabolique ou cardiovasculaire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5467871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Miller SA, </a:t>
            </a:r>
            <a:r>
              <a:rPr lang="fr-FR" sz="1100" b="1" i="1" dirty="0" err="1" smtClean="0"/>
              <a:t>Santoro</a:t>
            </a:r>
            <a:r>
              <a:rPr lang="fr-FR" sz="1100" b="1" i="1" dirty="0" smtClean="0"/>
              <a:t> N, Lo Y, Howard AA, </a:t>
            </a:r>
            <a:r>
              <a:rPr lang="fr-FR" sz="1100" b="1" i="1" dirty="0" err="1" smtClean="0"/>
              <a:t>Arnsten</a:t>
            </a:r>
            <a:r>
              <a:rPr lang="fr-FR" sz="1100" b="1" i="1" dirty="0" smtClean="0"/>
              <a:t> JH, Floris-Moore M, </a:t>
            </a:r>
            <a:r>
              <a:rPr lang="fr-FR" sz="1100" b="1" i="1" dirty="0" err="1" smtClean="0"/>
              <a:t>Moskaleva</a:t>
            </a:r>
            <a:r>
              <a:rPr lang="fr-FR" sz="1100" b="1" i="1" dirty="0" smtClean="0"/>
              <a:t> G and </a:t>
            </a:r>
            <a:r>
              <a:rPr lang="fr-FR" sz="1100" b="1" i="1" dirty="0" err="1" smtClean="0"/>
              <a:t>Schoenbaum</a:t>
            </a:r>
            <a:r>
              <a:rPr lang="fr-FR" sz="1100" b="1" i="1" dirty="0" smtClean="0"/>
              <a:t> EE (2005). "</a:t>
            </a:r>
            <a:r>
              <a:rPr lang="fr-FR" sz="1100" b="1" i="1" dirty="0" err="1" smtClean="0"/>
              <a:t>Menopause</a:t>
            </a:r>
            <a:r>
              <a:rPr lang="fr-FR" sz="1100" b="1" i="1" dirty="0" smtClean="0"/>
              <a:t> </a:t>
            </a:r>
            <a:r>
              <a:rPr lang="fr-FR" sz="1100" b="1" i="1" dirty="0" err="1" smtClean="0"/>
              <a:t>symptoms</a:t>
            </a:r>
            <a:r>
              <a:rPr lang="fr-FR" sz="1100" b="1" i="1" dirty="0" smtClean="0"/>
              <a:t> in HIV-</a:t>
            </a:r>
            <a:r>
              <a:rPr lang="fr-FR" sz="1100" b="1" i="1" dirty="0" err="1" smtClean="0"/>
              <a:t>infected</a:t>
            </a:r>
            <a:r>
              <a:rPr lang="fr-FR" sz="1100" b="1" i="1" dirty="0" smtClean="0"/>
              <a:t> </a:t>
            </a:r>
            <a:r>
              <a:rPr lang="en-US" sz="1100" i="1" dirty="0" smtClean="0"/>
              <a:t>and drug-using women." Menopause </a:t>
            </a:r>
            <a:r>
              <a:rPr lang="en-US" sz="1100" b="1" i="1" dirty="0" smtClean="0"/>
              <a:t>12(3): 348-56.</a:t>
            </a:r>
          </a:p>
          <a:p>
            <a:r>
              <a:rPr lang="fr-FR" sz="1100" b="1" i="1" dirty="0" err="1" smtClean="0"/>
              <a:t>Schoenbaum</a:t>
            </a:r>
            <a:r>
              <a:rPr lang="fr-FR" sz="1100" b="1" i="1" dirty="0" smtClean="0"/>
              <a:t> EE, </a:t>
            </a:r>
            <a:r>
              <a:rPr lang="fr-FR" sz="1100" b="1" i="1" dirty="0" err="1" smtClean="0"/>
              <a:t>Hartel</a:t>
            </a:r>
            <a:r>
              <a:rPr lang="fr-FR" sz="1100" b="1" i="1" dirty="0" smtClean="0"/>
              <a:t> D, Lo Y, Howard AA, Floris-Moore M, </a:t>
            </a:r>
            <a:r>
              <a:rPr lang="fr-FR" sz="1100" b="1" i="1" dirty="0" err="1" smtClean="0"/>
              <a:t>Arnsten</a:t>
            </a:r>
            <a:r>
              <a:rPr lang="fr-FR" sz="1100" b="1" i="1" dirty="0" smtClean="0"/>
              <a:t> JH and </a:t>
            </a:r>
            <a:r>
              <a:rPr lang="en-US" sz="1100" b="1" i="1" dirty="0" smtClean="0"/>
              <a:t>Santoro N (2005). "HIV infection, drug use, and onset of natural menopause." </a:t>
            </a:r>
            <a:r>
              <a:rPr lang="en-US" sz="1100" b="1" i="1" dirty="0" err="1" smtClean="0"/>
              <a:t>Clin</a:t>
            </a:r>
            <a:r>
              <a:rPr lang="en-US" sz="1100" b="1" i="1" dirty="0" smtClean="0"/>
              <a:t> </a:t>
            </a:r>
            <a:r>
              <a:rPr lang="fr-FR" sz="1100" i="1" dirty="0" smtClean="0"/>
              <a:t>Infect Dis </a:t>
            </a:r>
            <a:r>
              <a:rPr lang="fr-FR" sz="1100" b="1" i="1" dirty="0" smtClean="0"/>
              <a:t>41(10): 1517-24.</a:t>
            </a:r>
            <a:endParaRPr lang="fr-FR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Contraception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latin typeface="Arial" pitchFamily="34" charset="0"/>
              </a:rPr>
              <a:t>La contraception doit tenir compte de trois facteurs :</a:t>
            </a:r>
          </a:p>
          <a:p>
            <a:pPr lvl="1" eaLnBrk="1" hangingPunct="1"/>
            <a:r>
              <a:rPr lang="fr-FR" dirty="0" smtClean="0">
                <a:latin typeface="Arial" pitchFamily="34" charset="0"/>
              </a:rPr>
              <a:t>Le risque de grossesse</a:t>
            </a:r>
          </a:p>
          <a:p>
            <a:pPr lvl="1" eaLnBrk="1" hangingPunct="1"/>
            <a:r>
              <a:rPr lang="fr-FR" dirty="0" smtClean="0">
                <a:latin typeface="Arial" pitchFamily="34" charset="0"/>
              </a:rPr>
              <a:t>Le risque de transmission au partenaire</a:t>
            </a:r>
          </a:p>
          <a:p>
            <a:pPr lvl="1" eaLnBrk="1" hangingPunct="1"/>
            <a:r>
              <a:rPr lang="fr-FR" dirty="0" smtClean="0">
                <a:latin typeface="Arial" pitchFamily="34" charset="0"/>
              </a:rPr>
              <a:t>Les interférences avec les traitements antirétroviraux avec risque de diminution de l</a:t>
            </a:r>
            <a:r>
              <a:rPr lang="fr-FR" altLang="fr-FR" dirty="0" smtClean="0">
                <a:latin typeface="Arial" pitchFamily="34" charset="0"/>
              </a:rPr>
              <a:t>’</a:t>
            </a:r>
            <a:r>
              <a:rPr lang="fr-FR" dirty="0" smtClean="0">
                <a:latin typeface="Arial" pitchFamily="34" charset="0"/>
              </a:rPr>
              <a:t>efficacité des contraceptifs plus que d</a:t>
            </a:r>
            <a:r>
              <a:rPr lang="fr-FR" altLang="fr-FR" dirty="0" smtClean="0">
                <a:latin typeface="Arial" pitchFamily="34" charset="0"/>
              </a:rPr>
              <a:t>’</a:t>
            </a:r>
            <a:r>
              <a:rPr lang="fr-FR" dirty="0" smtClean="0">
                <a:latin typeface="Arial" pitchFamily="34" charset="0"/>
              </a:rPr>
              <a:t>une diminution de l</a:t>
            </a:r>
            <a:r>
              <a:rPr lang="fr-FR" altLang="fr-FR" dirty="0" smtClean="0">
                <a:latin typeface="Arial" pitchFamily="34" charset="0"/>
              </a:rPr>
              <a:t>’</a:t>
            </a:r>
            <a:r>
              <a:rPr lang="fr-FR" dirty="0" smtClean="0">
                <a:latin typeface="Arial" pitchFamily="34" charset="0"/>
              </a:rPr>
              <a:t>efficacité des ARV</a:t>
            </a:r>
          </a:p>
          <a:p>
            <a:pPr eaLnBrk="1" hangingPunct="1"/>
            <a:r>
              <a:rPr lang="fr-FR" dirty="0" smtClean="0"/>
              <a:t>Etude Vespa2*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4400" dirty="0">
                <a:solidFill>
                  <a:srgbClr val="000000"/>
                </a:solidFill>
                <a:latin typeface="Calibri"/>
              </a:rPr>
              <a:t>Contraception</a:t>
            </a:r>
            <a:endParaRPr dirty="0"/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43480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4" name="Picture 4" descr="meth_lo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630095"/>
            <a:ext cx="3456384" cy="4607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000000"/>
                </a:solidFill>
              </a:rPr>
              <a:t>Le préservatif ne suffit pas +++</a:t>
            </a:r>
            <a:endParaRPr lang="fr-FR" dirty="0" smtClean="0"/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endParaRPr lang="fr-FR" dirty="0" smtClean="0"/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000000"/>
                </a:solidFill>
              </a:rPr>
              <a:t>Beaucoup de CO sont inefficaces avec les ARV</a:t>
            </a:r>
            <a:endParaRPr lang="fr-FR" dirty="0" smtClean="0"/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endParaRPr lang="fr-FR" dirty="0" smtClean="0"/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000000"/>
                </a:solidFill>
              </a:rPr>
              <a:t>Le DIU n’est pas contre-indiqué, au contraire +++ et c’est une méthode préférentielle</a:t>
            </a:r>
            <a:endParaRPr lang="fr-FR" dirty="0" smtClean="0"/>
          </a:p>
          <a:p>
            <a:pPr>
              <a:buFont typeface="Wingdings" pitchFamily="2" charset="2"/>
              <a:buChar char="q"/>
            </a:pPr>
            <a:endParaRPr lang="fr-FR" dirty="0"/>
          </a:p>
        </p:txBody>
      </p:sp>
      <p:pic>
        <p:nvPicPr>
          <p:cNvPr id="9" name="Picture 6" descr="plaquettes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88640"/>
            <a:ext cx="1495425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Contraception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Les deux contre-indications majeures à la contraception hormonale sont :</a:t>
            </a:r>
          </a:p>
          <a:p>
            <a:pPr lvl="1"/>
            <a:r>
              <a:rPr lang="fr-FR" sz="2000" dirty="0" smtClean="0"/>
              <a:t> les troubles métaboliques comme l’hypercholestérolémie et l’hypertriglycéridémie, fréquentes chez les femmes infectées traitées (cholestérol total &gt;2.50 g/l et triglycérides&gt; 2 g/l) </a:t>
            </a:r>
          </a:p>
          <a:p>
            <a:pPr lvl="1"/>
            <a:r>
              <a:rPr lang="fr-FR" sz="2000" dirty="0" smtClean="0"/>
              <a:t>les interactions médicamenteuses avec certains antirétroviraux (inhibiteur de protéase et inhibiteur non nucléotidique) </a:t>
            </a:r>
          </a:p>
          <a:p>
            <a:endParaRPr lang="fr-FR" sz="2400" dirty="0" smtClean="0"/>
          </a:p>
          <a:p>
            <a:r>
              <a:rPr lang="fr-FR" sz="2400" dirty="0" smtClean="0"/>
              <a:t>La </a:t>
            </a:r>
            <a:r>
              <a:rPr lang="fr-FR" sz="2400" dirty="0" err="1" smtClean="0"/>
              <a:t>co-infection</a:t>
            </a:r>
            <a:r>
              <a:rPr lang="fr-FR" sz="2400" dirty="0" smtClean="0"/>
              <a:t> par le virus de l’hépatite B ou C n’est pas une contre-indication à la prise d’</a:t>
            </a:r>
            <a:r>
              <a:rPr lang="fr-FR" sz="2400" dirty="0" err="1" smtClean="0"/>
              <a:t>oestro</a:t>
            </a:r>
            <a:r>
              <a:rPr lang="fr-FR" sz="2400" dirty="0" smtClean="0"/>
              <a:t>-progestatifs</a:t>
            </a:r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5585465"/>
            <a:ext cx="82809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/>
              <a:t>"Prise en charge des personnes infectées par le VIH (Recommandations du Groupe d'experts). Sous la direction du Professeur Jean-François </a:t>
            </a:r>
            <a:r>
              <a:rPr lang="fr-FR" sz="900" i="1" dirty="0" err="1" smtClean="0"/>
              <a:t>Delfraissy</a:t>
            </a:r>
            <a:r>
              <a:rPr lang="fr-FR" sz="900" i="1" dirty="0" smtClean="0"/>
              <a:t>. Rapport 2002." http://www.sante.gouv.fr/htm/actu/delfraissy/</a:t>
            </a:r>
          </a:p>
          <a:p>
            <a:r>
              <a:rPr lang="fr-FR" sz="900" i="1" dirty="0" smtClean="0"/>
              <a:t>Prise en charge médicale des personnes infectées par le VIH. Rapport 2006. Recommandations du groupe d'experts.«  MORLAT 2015</a:t>
            </a:r>
            <a:endParaRPr lang="fr-FR" sz="9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>
                <a:solidFill>
                  <a:srgbClr val="000000"/>
                </a:solidFill>
                <a:latin typeface="Calibri"/>
              </a:rPr>
              <a:t>Oestro</a:t>
            </a:r>
            <a:r>
              <a:rPr lang="fr-FR" dirty="0" smtClean="0">
                <a:solidFill>
                  <a:srgbClr val="000000"/>
                </a:solidFill>
                <a:latin typeface="Calibri"/>
              </a:rPr>
              <a:t>-progestatifs (30 µg)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Truvada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Kivexa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= OK</a:t>
            </a:r>
            <a:endParaRPr lang="fr-FR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Reyataz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+ ou -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Norvir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= OK  </a:t>
            </a:r>
            <a:r>
              <a:rPr lang="fr-FR" sz="1800" dirty="0" smtClean="0">
                <a:solidFill>
                  <a:srgbClr val="000000"/>
                </a:solidFill>
                <a:latin typeface="Calibri"/>
              </a:rPr>
              <a:t>( seul Inhibiteur Protéase)</a:t>
            </a:r>
            <a:endParaRPr lang="fr-FR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Eviplera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Edurant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Intelence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= OK</a:t>
            </a:r>
            <a:endParaRPr lang="fr-FR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Isentress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Tivicay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Triumeq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= OK</a:t>
            </a:r>
            <a:endParaRPr lang="fr-FR" dirty="0" smtClean="0"/>
          </a:p>
          <a:p>
            <a:pPr>
              <a:lnSpc>
                <a:spcPct val="100000"/>
              </a:lnSpc>
            </a:pPr>
            <a:endParaRPr lang="fr-FR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 i="1" dirty="0" err="1" smtClean="0">
                <a:solidFill>
                  <a:srgbClr val="000000"/>
                </a:solidFill>
                <a:latin typeface="Calibri"/>
              </a:rPr>
              <a:t>Sustiva</a:t>
            </a:r>
            <a:r>
              <a:rPr lang="fr-FR" sz="2800" i="1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i="1" dirty="0" err="1" smtClean="0">
                <a:solidFill>
                  <a:srgbClr val="000000"/>
                </a:solidFill>
                <a:latin typeface="Calibri"/>
              </a:rPr>
              <a:t>Viramune</a:t>
            </a:r>
            <a:r>
              <a:rPr lang="fr-FR" sz="2800" i="1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i="1" dirty="0" err="1" smtClean="0">
                <a:solidFill>
                  <a:srgbClr val="000000"/>
                </a:solidFill>
                <a:latin typeface="Calibri"/>
              </a:rPr>
              <a:t>Atripla</a:t>
            </a:r>
            <a:r>
              <a:rPr lang="fr-FR" sz="2800" i="1" dirty="0" smtClean="0">
                <a:solidFill>
                  <a:srgbClr val="000000"/>
                </a:solidFill>
                <a:latin typeface="Calibri"/>
              </a:rPr>
              <a:t> = non      </a:t>
            </a:r>
            <a:r>
              <a:rPr lang="fr-FR" sz="1100" i="1" dirty="0" smtClean="0">
                <a:solidFill>
                  <a:srgbClr val="000000"/>
                </a:solidFill>
                <a:latin typeface="Calibri"/>
              </a:rPr>
              <a:t>(INNTI inducteur enzymatique)</a:t>
            </a:r>
            <a:endParaRPr lang="fr-FR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 i="1" dirty="0" err="1" smtClean="0">
                <a:solidFill>
                  <a:srgbClr val="000000"/>
                </a:solidFill>
                <a:latin typeface="Calibri"/>
              </a:rPr>
              <a:t>Kaletra</a:t>
            </a:r>
            <a:r>
              <a:rPr lang="fr-FR" sz="2800" i="1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i="1" dirty="0" err="1" smtClean="0">
                <a:solidFill>
                  <a:srgbClr val="000000"/>
                </a:solidFill>
                <a:latin typeface="Calibri"/>
              </a:rPr>
              <a:t>Prezista</a:t>
            </a:r>
            <a:r>
              <a:rPr lang="fr-FR" sz="2800" i="1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i="1" dirty="0" err="1" smtClean="0">
                <a:solidFill>
                  <a:srgbClr val="000000"/>
                </a:solidFill>
                <a:latin typeface="Calibri"/>
              </a:rPr>
              <a:t>Telzir</a:t>
            </a:r>
            <a:r>
              <a:rPr lang="fr-FR" sz="2800" i="1" dirty="0" smtClean="0">
                <a:solidFill>
                  <a:srgbClr val="000000"/>
                </a:solidFill>
                <a:latin typeface="Calibri"/>
              </a:rPr>
              <a:t>, autre + </a:t>
            </a:r>
            <a:r>
              <a:rPr lang="fr-FR" sz="2800" i="1" dirty="0" err="1" smtClean="0">
                <a:solidFill>
                  <a:srgbClr val="000000"/>
                </a:solidFill>
                <a:latin typeface="Calibri"/>
              </a:rPr>
              <a:t>Norvir</a:t>
            </a:r>
            <a:r>
              <a:rPr lang="fr-FR" sz="2800" i="1" dirty="0" smtClean="0">
                <a:solidFill>
                  <a:srgbClr val="000000"/>
                </a:solidFill>
                <a:latin typeface="Calibri"/>
              </a:rPr>
              <a:t> = non</a:t>
            </a:r>
            <a:endParaRPr lang="fr-FR" dirty="0" smtClean="0"/>
          </a:p>
        </p:txBody>
      </p:sp>
      <p:pic>
        <p:nvPicPr>
          <p:cNvPr id="5" name="Picture 6" descr="plaquette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260648"/>
            <a:ext cx="1296144" cy="964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Epidémiologie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63000 personnes ont développé le VIH</a:t>
            </a:r>
          </a:p>
          <a:p>
            <a:pPr lvl="1"/>
            <a:r>
              <a:rPr lang="fr-FR" dirty="0" smtClean="0"/>
              <a:t>13 000  femmes</a:t>
            </a:r>
          </a:p>
          <a:p>
            <a:pPr lvl="1"/>
            <a:r>
              <a:rPr lang="fr-FR" dirty="0" smtClean="0"/>
              <a:t>50 000 hommes</a:t>
            </a:r>
          </a:p>
          <a:p>
            <a:r>
              <a:rPr lang="fr-FR" dirty="0" smtClean="0"/>
              <a:t>32 % de femmes dans les nouveaux cas</a:t>
            </a:r>
          </a:p>
          <a:p>
            <a:pPr lvl="1"/>
            <a:r>
              <a:rPr lang="fr-FR" dirty="0" smtClean="0"/>
              <a:t>Féminisation de l’épidémie (proportions ont doublé entre 1987-2006, passant de 14 à 31 %</a:t>
            </a:r>
          </a:p>
          <a:p>
            <a:pPr lvl="1"/>
            <a:r>
              <a:rPr lang="fr-FR" dirty="0" smtClean="0"/>
              <a:t>Augmentation des + de 50 ans depuis 2003 (9 à 16%)</a:t>
            </a:r>
          </a:p>
          <a:p>
            <a:pPr lvl="1"/>
            <a:r>
              <a:rPr lang="fr-FR" dirty="0" smtClean="0"/>
              <a:t>59 % de femmes africaines </a:t>
            </a:r>
            <a:r>
              <a:rPr lang="fr-FR" dirty="0" err="1" smtClean="0"/>
              <a:t>sub</a:t>
            </a:r>
            <a:r>
              <a:rPr lang="fr-FR" dirty="0" smtClean="0"/>
              <a:t> sahariennes</a:t>
            </a:r>
          </a:p>
          <a:p>
            <a:pPr lvl="1"/>
            <a:r>
              <a:rPr lang="fr-FR" dirty="0" smtClean="0"/>
              <a:t>70 % de migrantes</a:t>
            </a:r>
          </a:p>
          <a:p>
            <a:pPr lvl="1"/>
            <a:r>
              <a:rPr lang="fr-FR" dirty="0" smtClean="0">
                <a:solidFill>
                  <a:schemeClr val="accent5"/>
                </a:solidFill>
              </a:rPr>
              <a:t>38 % dépistage en anténatal (vs 26 % femmes nées en France) </a:t>
            </a:r>
            <a:r>
              <a:rPr lang="fr-FR" dirty="0" smtClean="0">
                <a:solidFill>
                  <a:schemeClr val="accent5"/>
                </a:solidFill>
                <a:sym typeface="Wingdings" pitchFamily="2" charset="2"/>
              </a:rPr>
              <a:t> importance du dépistage femme et du conjoint+++</a:t>
            </a:r>
          </a:p>
          <a:p>
            <a:r>
              <a:rPr lang="fr-FR" dirty="0" smtClean="0">
                <a:sym typeface="Wingdings" pitchFamily="2" charset="2"/>
              </a:rPr>
              <a:t>Plus vulnérables / VIH  transmission 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+ de surface de muqueuse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Présence IST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Vie génitale périodes plus à risque : règles, pendant la grossesse, post </a:t>
            </a:r>
            <a:r>
              <a:rPr lang="fr-FR" dirty="0" err="1" smtClean="0">
                <a:sym typeface="Wingdings" pitchFamily="2" charset="2"/>
              </a:rPr>
              <a:t>partum</a:t>
            </a:r>
            <a:r>
              <a:rPr lang="fr-FR" dirty="0" smtClean="0">
                <a:sym typeface="Wingdings" pitchFamily="2" charset="2"/>
              </a:rPr>
              <a:t> et ménopause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>
                <a:solidFill>
                  <a:srgbClr val="000000"/>
                </a:solidFill>
                <a:latin typeface="Calibri"/>
              </a:rPr>
              <a:t>Microprogestatifs</a:t>
            </a:r>
            <a:r>
              <a:rPr lang="fr-FR" dirty="0" smtClean="0">
                <a:solidFill>
                  <a:srgbClr val="000000"/>
                </a:solidFill>
                <a:latin typeface="Calibri"/>
              </a:rPr>
              <a:t> / Implant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Saignements augmentent risque transmission VIH =&gt; pas méthode de choix</a:t>
            </a:r>
            <a:endParaRPr lang="fr-FR" dirty="0" smtClean="0"/>
          </a:p>
          <a:p>
            <a:pPr>
              <a:lnSpc>
                <a:spcPct val="100000"/>
              </a:lnSpc>
            </a:pPr>
            <a:endParaRPr lang="fr-FR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Nombreuses interactions (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Sustiva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Atripla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Viramune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FF0000"/>
                </a:solidFill>
                <a:latin typeface="Calibri"/>
              </a:rPr>
              <a:t>Norvir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+++) </a:t>
            </a:r>
            <a:r>
              <a:rPr lang="fr-FR" sz="1100" dirty="0" smtClean="0">
                <a:solidFill>
                  <a:srgbClr val="000000"/>
                </a:solidFill>
                <a:latin typeface="Calibri"/>
              </a:rPr>
              <a:t>(activation P450 diminution concentration en progestérone)</a:t>
            </a:r>
            <a:endParaRPr lang="fr-FR" dirty="0" smtClean="0"/>
          </a:p>
          <a:p>
            <a:pPr>
              <a:lnSpc>
                <a:spcPct val="100000"/>
              </a:lnSpc>
            </a:pPr>
            <a:endParaRPr lang="fr-FR" dirty="0" smtClean="0"/>
          </a:p>
          <a:p>
            <a:pPr>
              <a:lnSpc>
                <a:spcPct val="100000"/>
              </a:lnSpc>
              <a:buFont typeface="Symbol"/>
              <a:buChar char="Þ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A discuter avec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infectiologue</a:t>
            </a:r>
            <a:endParaRPr lang="fr-FR" dirty="0"/>
          </a:p>
        </p:txBody>
      </p:sp>
      <p:pic>
        <p:nvPicPr>
          <p:cNvPr id="5" name="Picture 7" descr="524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221088"/>
            <a:ext cx="2590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Stérilet hormonal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5048" y="4725144"/>
            <a:ext cx="1153691" cy="1372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00"/>
                </a:solidFill>
                <a:latin typeface="Calibri"/>
              </a:rPr>
              <a:t>IVG / Pilule lendemain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3200" dirty="0" smtClean="0">
                <a:solidFill>
                  <a:srgbClr val="000000"/>
                </a:solidFill>
                <a:latin typeface="Calibri"/>
              </a:rPr>
              <a:t>IVG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Mifepristone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OK avec antirétroviraux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Antibioprophylaxie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idem</a:t>
            </a:r>
            <a:endParaRPr lang="fr-FR" dirty="0" smtClean="0"/>
          </a:p>
          <a:p>
            <a:endParaRPr lang="fr-FR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3200" dirty="0" smtClean="0">
                <a:solidFill>
                  <a:srgbClr val="000000"/>
                </a:solidFill>
                <a:latin typeface="Calibri"/>
              </a:rPr>
              <a:t>Pilule lendemain	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Norlevo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: doubler posologie  si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Atripla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Sustiva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Viramune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 (INNTI)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Ellaone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: baisse efficacité si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Atripla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Sustiva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Viramune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Norvir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>
                <a:solidFill>
                  <a:srgbClr val="000000"/>
                </a:solidFill>
                <a:latin typeface="Calibri"/>
              </a:rPr>
              <a:t>Tasp</a:t>
            </a:r>
            <a:r>
              <a:rPr lang="fr-FR" dirty="0" smtClean="0">
                <a:solidFill>
                  <a:srgbClr val="000000"/>
                </a:solidFill>
                <a:latin typeface="Calibri"/>
              </a:rPr>
              <a:t> = </a:t>
            </a:r>
            <a:r>
              <a:rPr lang="fr-FR" dirty="0" err="1" smtClean="0">
                <a:solidFill>
                  <a:srgbClr val="000000"/>
                </a:solidFill>
                <a:latin typeface="Calibri"/>
              </a:rPr>
              <a:t>Treatment</a:t>
            </a:r>
            <a:r>
              <a:rPr lang="fr-FR" dirty="0" smtClean="0">
                <a:solidFill>
                  <a:srgbClr val="000000"/>
                </a:solidFill>
                <a:latin typeface="Calibri"/>
              </a:rPr>
              <a:t> As </a:t>
            </a:r>
            <a:r>
              <a:rPr lang="fr-FR" dirty="0" err="1" smtClean="0">
                <a:solidFill>
                  <a:srgbClr val="000000"/>
                </a:solidFill>
                <a:latin typeface="Calibri"/>
              </a:rPr>
              <a:t>Prevention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400" dirty="0" err="1" smtClean="0">
                <a:solidFill>
                  <a:srgbClr val="000000"/>
                </a:solidFill>
                <a:latin typeface="Calibri"/>
              </a:rPr>
              <a:t>Metaanalyse</a:t>
            </a: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 (</a:t>
            </a:r>
            <a:r>
              <a:rPr lang="fr-FR" sz="2400" dirty="0" err="1" smtClean="0">
                <a:solidFill>
                  <a:srgbClr val="000000"/>
                </a:solidFill>
                <a:latin typeface="Calibri"/>
              </a:rPr>
              <a:t>Loutfy</a:t>
            </a: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latin typeface="Calibri"/>
              </a:rPr>
              <a:t>PloS</a:t>
            </a: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 One 2013)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2848 personnes-années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Aucune transmission si CV &lt; 400 </a:t>
            </a:r>
            <a:r>
              <a:rPr lang="fr-FR" sz="2400" dirty="0" err="1" smtClean="0">
                <a:solidFill>
                  <a:srgbClr val="000000"/>
                </a:solidFill>
                <a:latin typeface="Calibri"/>
              </a:rPr>
              <a:t>cp</a:t>
            </a: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/ml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Risque statistique &lt; 1/10 000</a:t>
            </a:r>
            <a:endParaRPr lang="fr-FR" dirty="0" smtClean="0"/>
          </a:p>
          <a:p>
            <a:endParaRPr lang="fr-FR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Risque présence VIH dans secrétions vaginales :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Sperme : &lt; 10% détectable si CV sang indétectable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Sécrétions vaginales moins étudiée mais corrélation également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00"/>
                </a:solidFill>
                <a:latin typeface="Calibri"/>
              </a:rPr>
              <a:t>Procréation naturelle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3200" dirty="0" smtClean="0">
                <a:solidFill>
                  <a:srgbClr val="000000"/>
                </a:solidFill>
                <a:latin typeface="Calibri"/>
              </a:rPr>
              <a:t>OK après discussion en consultation avec couple si :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VIH stabilisé : &lt; 40 </a:t>
            </a:r>
            <a:r>
              <a:rPr lang="fr-FR" sz="2800" dirty="0" err="1" smtClean="0">
                <a:solidFill>
                  <a:srgbClr val="000000"/>
                </a:solidFill>
                <a:latin typeface="Calibri"/>
              </a:rPr>
              <a:t>cp</a:t>
            </a: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pendant &gt; 6 mois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Partenaire au courant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Rapport vaginal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Pas pendant les règles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Pas si irritation génitale</a:t>
            </a:r>
            <a:endParaRPr lang="fr-FR" dirty="0" smtClean="0"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Rapports ciblés ?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fr-FR" sz="3200" dirty="0" smtClean="0">
                <a:solidFill>
                  <a:srgbClr val="000000"/>
                </a:solidFill>
                <a:latin typeface="Calibri"/>
              </a:rPr>
              <a:t>Indications PMA ?</a:t>
            </a:r>
            <a:endParaRPr lang="fr-FR" dirty="0" smtClean="0"/>
          </a:p>
          <a:p>
            <a:pPr lvl="1"/>
            <a:r>
              <a:rPr lang="fr-FR" sz="2500" dirty="0" smtClean="0">
                <a:solidFill>
                  <a:srgbClr val="000000"/>
                </a:solidFill>
                <a:latin typeface="Calibri"/>
              </a:rPr>
              <a:t>Troubles fertilité</a:t>
            </a:r>
            <a:endParaRPr lang="fr-FR" dirty="0" smtClean="0"/>
          </a:p>
          <a:p>
            <a:pPr lvl="1"/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Refus procréation naturelle par le couple</a:t>
            </a:r>
            <a:endParaRPr lang="fr-FR" dirty="0" smtClean="0"/>
          </a:p>
          <a:p>
            <a:pPr>
              <a:buNone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=&gt; Centres spécifiques (Cochin Bichat Tenon sur Paris)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/>
                </a:solidFill>
              </a:rPr>
              <a:t>Femme VIH et sexualité</a:t>
            </a:r>
            <a:endParaRPr lang="fr-FR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Sexualité affectée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fr-FR" sz="2400" dirty="0" smtClean="0"/>
              <a:t>Selon les études, 25 à 71 % des personnes séropositives présentent des troubles de la sexualité</a:t>
            </a:r>
          </a:p>
          <a:p>
            <a:pPr lvl="1"/>
            <a:r>
              <a:rPr lang="fr-FR" sz="2000" dirty="0" smtClean="0"/>
              <a:t>La solitude affective aggravée suite à la découverte de la séropositivité VIH ; </a:t>
            </a:r>
          </a:p>
          <a:p>
            <a:pPr lvl="1"/>
            <a:r>
              <a:rPr lang="fr-FR" sz="2000" dirty="0" smtClean="0"/>
              <a:t>La précarité sociale et financière ;</a:t>
            </a:r>
          </a:p>
          <a:p>
            <a:pPr lvl="1"/>
            <a:r>
              <a:rPr lang="fr-FR" sz="2000" dirty="0"/>
              <a:t>L</a:t>
            </a:r>
            <a:r>
              <a:rPr lang="fr-FR" sz="2000" dirty="0" smtClean="0"/>
              <a:t>a perte de confiance en soi</a:t>
            </a:r>
            <a:r>
              <a:rPr lang="fr-FR" sz="2000" dirty="0"/>
              <a:t> </a:t>
            </a:r>
            <a:r>
              <a:rPr lang="fr-FR" sz="2000" dirty="0" smtClean="0"/>
              <a:t>;</a:t>
            </a:r>
          </a:p>
          <a:p>
            <a:pPr lvl="1"/>
            <a:r>
              <a:rPr lang="fr-FR" sz="2000" dirty="0"/>
              <a:t>L</a:t>
            </a:r>
            <a:r>
              <a:rPr lang="fr-FR" sz="2000" dirty="0" smtClean="0"/>
              <a:t>a peur de contaminer l’autre ;</a:t>
            </a:r>
          </a:p>
          <a:p>
            <a:pPr lvl="1"/>
            <a:r>
              <a:rPr lang="fr-FR" sz="2000" dirty="0" smtClean="0"/>
              <a:t>Les modifications corporelles,</a:t>
            </a:r>
          </a:p>
          <a:p>
            <a:pPr lvl="1"/>
            <a:r>
              <a:rPr lang="fr-FR" sz="2000" dirty="0"/>
              <a:t>L</a:t>
            </a:r>
            <a:r>
              <a:rPr lang="fr-FR" sz="2000" dirty="0" smtClean="0"/>
              <a:t>a difficulté à annoncer à/aux partenaires sa séropositivité ; </a:t>
            </a:r>
          </a:p>
          <a:p>
            <a:pPr lvl="1"/>
            <a:r>
              <a:rPr lang="fr-FR" sz="2000" dirty="0" smtClean="0"/>
              <a:t>Les traumatismes liés à la perte d’un/une partenaire ou d’un enfant, les suites d’un divorce ou d’une séparation.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83568" y="558924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"Prise en charge des personnes infectées par le VIH (Recommandations du groupe d'experts). Sous la direction du Professeur Jean-François </a:t>
            </a:r>
            <a:r>
              <a:rPr lang="fr-FR" sz="900" dirty="0" err="1" smtClean="0"/>
              <a:t>Delfraissy</a:t>
            </a:r>
            <a:r>
              <a:rPr lang="fr-FR" sz="900" dirty="0" smtClean="0"/>
              <a:t>. Rapport 2002." </a:t>
            </a:r>
            <a:r>
              <a:rPr lang="fr-FR" sz="900" dirty="0" smtClean="0">
                <a:hlinkClick r:id="rId3"/>
              </a:rPr>
              <a:t>http://www.sante.gouv.fr/htm/actu/delfraissy/</a:t>
            </a:r>
            <a:endParaRPr lang="fr-FR" sz="900" dirty="0" smtClean="0"/>
          </a:p>
          <a:p>
            <a:r>
              <a:rPr lang="fr-FR" sz="900" dirty="0" smtClean="0"/>
              <a:t>Florence E, </a:t>
            </a:r>
            <a:r>
              <a:rPr lang="fr-FR" sz="900" dirty="0" err="1" smtClean="0"/>
              <a:t>Schrooten</a:t>
            </a:r>
            <a:r>
              <a:rPr lang="fr-FR" sz="900" dirty="0" smtClean="0"/>
              <a:t> W, </a:t>
            </a:r>
            <a:r>
              <a:rPr lang="fr-FR" sz="900" dirty="0" err="1" smtClean="0"/>
              <a:t>Dreezen</a:t>
            </a:r>
            <a:r>
              <a:rPr lang="fr-FR" sz="900" dirty="0" smtClean="0"/>
              <a:t> C, </a:t>
            </a:r>
            <a:r>
              <a:rPr lang="fr-FR" sz="900" dirty="0" err="1" smtClean="0"/>
              <a:t>Gordillo</a:t>
            </a:r>
            <a:r>
              <a:rPr lang="fr-FR" sz="900" dirty="0" smtClean="0"/>
              <a:t> V, Nilsson </a:t>
            </a:r>
            <a:r>
              <a:rPr lang="fr-FR" sz="900" dirty="0" err="1" smtClean="0"/>
              <a:t>Schonnesson</a:t>
            </a:r>
            <a:r>
              <a:rPr lang="fr-FR" sz="900" dirty="0" smtClean="0"/>
              <a:t> L, </a:t>
            </a:r>
            <a:r>
              <a:rPr lang="fr-FR" sz="900" dirty="0" err="1" smtClean="0"/>
              <a:t>Asboe</a:t>
            </a:r>
            <a:r>
              <a:rPr lang="fr-FR" sz="900" dirty="0" smtClean="0"/>
              <a:t> </a:t>
            </a:r>
            <a:r>
              <a:rPr lang="en-US" sz="900" dirty="0" smtClean="0"/>
              <a:t>D, </a:t>
            </a:r>
            <a:r>
              <a:rPr lang="en-US" sz="900" dirty="0" err="1" smtClean="0"/>
              <a:t>Koitz</a:t>
            </a:r>
            <a:r>
              <a:rPr lang="en-US" sz="900" dirty="0" smtClean="0"/>
              <a:t> G and </a:t>
            </a:r>
            <a:r>
              <a:rPr lang="en-US" sz="900" dirty="0" err="1" smtClean="0"/>
              <a:t>Colebunders</a:t>
            </a:r>
            <a:r>
              <a:rPr lang="en-US" sz="900" dirty="0" smtClean="0"/>
              <a:t> R (2004). "Prevalence and factors associated with sexual dysfunction among HIV-positive women in Europe." AIDS Care 16(5): 550-7.</a:t>
            </a:r>
            <a:endParaRPr lang="fr-FR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Deuil de leur sexualité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8153400" cy="4495800"/>
          </a:xfrm>
        </p:spPr>
        <p:txBody>
          <a:bodyPr>
            <a:noAutofit/>
          </a:bodyPr>
          <a:lstStyle/>
          <a:p>
            <a:r>
              <a:rPr lang="fr-FR" sz="3200" dirty="0" smtClean="0"/>
              <a:t>Plus d’une femme sur 5 séropositive n’a pas eu de rapports sur les 12 derniers mois</a:t>
            </a:r>
          </a:p>
          <a:p>
            <a:pPr lvl="1"/>
            <a:r>
              <a:rPr lang="fr-FR" sz="2800" dirty="0" smtClean="0"/>
              <a:t>Un nombre deux fois plus important que chez les femmes de la population générale </a:t>
            </a:r>
          </a:p>
          <a:p>
            <a:pPr lvl="1"/>
            <a:r>
              <a:rPr lang="fr-FR" sz="2800" dirty="0" smtClean="0"/>
              <a:t>et la moitié d’entre elles estime avoir peu ou pas de vie sexuelle. </a:t>
            </a:r>
          </a:p>
          <a:p>
            <a:pPr lvl="2"/>
            <a:r>
              <a:rPr lang="fr-FR" sz="2000" dirty="0" smtClean="0"/>
              <a:t>Certaines y ont totalement renoncé depuis l’annonce de leur séropositivité </a:t>
            </a:r>
          </a:p>
          <a:p>
            <a:pPr lvl="2"/>
            <a:r>
              <a:rPr lang="fr-FR" sz="2000" dirty="0"/>
              <a:t>D</a:t>
            </a:r>
            <a:r>
              <a:rPr lang="fr-FR" sz="2000" dirty="0" smtClean="0"/>
              <a:t>’autres </a:t>
            </a:r>
            <a:r>
              <a:rPr lang="fr-FR" sz="2000" dirty="0" smtClean="0"/>
              <a:t>ont eu de longues périodes d’abstinence volontaire. </a:t>
            </a:r>
          </a:p>
          <a:p>
            <a:pPr lvl="2"/>
            <a:r>
              <a:rPr lang="fr-FR" sz="2000" dirty="0" smtClean="0"/>
              <a:t>D’autres s’orientent vers </a:t>
            </a:r>
            <a:r>
              <a:rPr lang="fr-FR" sz="2000" dirty="0" smtClean="0"/>
              <a:t>des </a:t>
            </a:r>
            <a:r>
              <a:rPr lang="fr-FR" sz="2000" dirty="0" smtClean="0"/>
              <a:t>partenaires VIH+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Deuil de leur sexualité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1800" dirty="0" smtClean="0"/>
              <a:t>La</a:t>
            </a:r>
            <a:r>
              <a:rPr lang="fr-FR" sz="1800" dirty="0" smtClean="0"/>
              <a:t> </a:t>
            </a:r>
            <a:r>
              <a:rPr lang="fr-FR" sz="1800" dirty="0" smtClean="0"/>
              <a:t>peur de contaminer reste le principal frein à l’épanouissement de leur sexualité.</a:t>
            </a:r>
          </a:p>
          <a:p>
            <a:pPr lvl="1"/>
            <a:r>
              <a:rPr lang="fr-FR" sz="1600" dirty="0"/>
              <a:t>E</a:t>
            </a:r>
            <a:r>
              <a:rPr lang="fr-FR" sz="1600" dirty="0" smtClean="0"/>
              <a:t>mpêche </a:t>
            </a:r>
            <a:r>
              <a:rPr lang="fr-FR" sz="1600" dirty="0" smtClean="0"/>
              <a:t>alors de se laisser aller </a:t>
            </a:r>
            <a:r>
              <a:rPr lang="fr-FR" sz="1600" dirty="0" smtClean="0"/>
              <a:t>pleinement dans </a:t>
            </a:r>
            <a:r>
              <a:rPr lang="fr-FR" sz="1600" dirty="0" smtClean="0"/>
              <a:t>l’acte sexuel. </a:t>
            </a:r>
          </a:p>
          <a:p>
            <a:pPr lvl="1"/>
            <a:r>
              <a:rPr lang="fr-FR" sz="1600" dirty="0" smtClean="0"/>
              <a:t>Conduisant à la frustration</a:t>
            </a:r>
            <a:r>
              <a:rPr lang="fr-FR" sz="1600" dirty="0" smtClean="0"/>
              <a:t>, à </a:t>
            </a:r>
            <a:r>
              <a:rPr lang="fr-FR" sz="1600" dirty="0" smtClean="0"/>
              <a:t>la perte de libido. </a:t>
            </a:r>
          </a:p>
          <a:p>
            <a:pPr lvl="1"/>
            <a:r>
              <a:rPr lang="fr-FR" sz="1600" dirty="0" smtClean="0"/>
              <a:t>Plus de 80 % des femmes estiment leur qualité de vie sexuelle bien moins satisfaisante depuis l’annonce de leur séropositivité. </a:t>
            </a:r>
          </a:p>
          <a:p>
            <a:pPr lvl="1"/>
            <a:r>
              <a:rPr lang="fr-FR" sz="1600" dirty="0" smtClean="0">
                <a:solidFill>
                  <a:schemeClr val="accent5"/>
                </a:solidFill>
              </a:rPr>
              <a:t>Importance de l’information sur la prévention </a:t>
            </a:r>
            <a:r>
              <a:rPr lang="fr-FR" sz="1600" dirty="0" smtClean="0">
                <a:solidFill>
                  <a:schemeClr val="accent5"/>
                </a:solidFill>
              </a:rPr>
              <a:t>(post </a:t>
            </a:r>
            <a:r>
              <a:rPr lang="fr-FR" sz="1600" dirty="0" smtClean="0">
                <a:solidFill>
                  <a:schemeClr val="accent5"/>
                </a:solidFill>
              </a:rPr>
              <a:t>acte à risque, préservatif, et du  </a:t>
            </a:r>
            <a:r>
              <a:rPr lang="fr-FR" sz="1600" dirty="0" err="1" smtClean="0">
                <a:solidFill>
                  <a:schemeClr val="accent5"/>
                </a:solidFill>
              </a:rPr>
              <a:t>treatment</a:t>
            </a:r>
            <a:r>
              <a:rPr lang="fr-FR" sz="1600" dirty="0" smtClean="0">
                <a:solidFill>
                  <a:schemeClr val="accent5"/>
                </a:solidFill>
              </a:rPr>
              <a:t> as </a:t>
            </a:r>
            <a:r>
              <a:rPr lang="fr-FR" sz="1600" dirty="0" err="1" smtClean="0">
                <a:solidFill>
                  <a:schemeClr val="accent5"/>
                </a:solidFill>
              </a:rPr>
              <a:t>prevention</a:t>
            </a:r>
            <a:r>
              <a:rPr lang="fr-FR" sz="1600" dirty="0" smtClean="0">
                <a:solidFill>
                  <a:schemeClr val="accent5"/>
                </a:solidFill>
              </a:rPr>
              <a:t> (</a:t>
            </a:r>
            <a:r>
              <a:rPr lang="fr-FR" sz="1600" dirty="0" err="1" smtClean="0">
                <a:solidFill>
                  <a:schemeClr val="accent5"/>
                </a:solidFill>
              </a:rPr>
              <a:t>TasP</a:t>
            </a:r>
            <a:r>
              <a:rPr lang="fr-FR" sz="1600" dirty="0" smtClean="0">
                <a:solidFill>
                  <a:schemeClr val="accent5"/>
                </a:solidFill>
              </a:rPr>
              <a:t>)</a:t>
            </a:r>
          </a:p>
          <a:p>
            <a:endParaRPr lang="fr-FR" sz="1800" dirty="0" smtClean="0"/>
          </a:p>
          <a:p>
            <a:r>
              <a:rPr lang="fr-FR" sz="1800" dirty="0" smtClean="0"/>
              <a:t>Douleurs et </a:t>
            </a:r>
            <a:r>
              <a:rPr lang="fr-FR" sz="1800" dirty="0" smtClean="0"/>
              <a:t>sécheresses </a:t>
            </a:r>
            <a:r>
              <a:rPr lang="fr-FR" sz="1800" dirty="0" smtClean="0"/>
              <a:t>vaginales sont aussi </a:t>
            </a:r>
            <a:r>
              <a:rPr lang="fr-FR" sz="1800" dirty="0" smtClean="0"/>
              <a:t>liées </a:t>
            </a:r>
            <a:r>
              <a:rPr lang="fr-FR" sz="1800" dirty="0" smtClean="0"/>
              <a:t>à l’infection VIH, aux ARV, ménopause plus </a:t>
            </a:r>
            <a:r>
              <a:rPr lang="fr-FR" sz="1800" dirty="0" smtClean="0"/>
              <a:t>précoce </a:t>
            </a:r>
            <a:endParaRPr lang="fr-FR" sz="1800" dirty="0" smtClean="0"/>
          </a:p>
          <a:p>
            <a:pPr lvl="1"/>
            <a:r>
              <a:rPr lang="fr-FR" sz="1600" dirty="0" smtClean="0"/>
              <a:t>40 % environ pensent que les trithérapies sont en cause </a:t>
            </a:r>
          </a:p>
          <a:p>
            <a:pPr lvl="1"/>
            <a:r>
              <a:rPr lang="fr-FR" sz="1600" dirty="0" smtClean="0"/>
              <a:t>et 50 % penchent à la fois pour les traitements et le VIH</a:t>
            </a:r>
          </a:p>
          <a:p>
            <a:pPr lvl="1"/>
            <a:r>
              <a:rPr lang="fr-FR" sz="1600" dirty="0" smtClean="0">
                <a:solidFill>
                  <a:schemeClr val="accent5"/>
                </a:solidFill>
              </a:rPr>
              <a:t>Facteurs pouvant être « corrigés » par , un THM, des lubrifiants et une discussion  en consultation++</a:t>
            </a:r>
            <a:r>
              <a:rPr lang="fr-FR" sz="1600" dirty="0" smtClean="0">
                <a:solidFill>
                  <a:srgbClr val="FF0000"/>
                </a:solidFill>
              </a:rPr>
              <a:t> </a:t>
            </a:r>
          </a:p>
          <a:p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Femme et VIH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Soutien et écoute adaptés</a:t>
            </a:r>
          </a:p>
          <a:p>
            <a:r>
              <a:rPr lang="fr-FR" dirty="0" smtClean="0"/>
              <a:t>Sujets non </a:t>
            </a:r>
            <a:r>
              <a:rPr lang="fr-FR" dirty="0" smtClean="0"/>
              <a:t>tabous </a:t>
            </a:r>
            <a:r>
              <a:rPr lang="fr-FR" dirty="0" smtClean="0"/>
              <a:t>en consultation</a:t>
            </a:r>
          </a:p>
          <a:p>
            <a:r>
              <a:rPr lang="fr-FR" dirty="0" smtClean="0"/>
              <a:t>Prise en compte des effets secondaires</a:t>
            </a:r>
          </a:p>
          <a:p>
            <a:r>
              <a:rPr lang="fr-FR" dirty="0" smtClean="0"/>
              <a:t>L'accompagnement sexologique pour éviter le sacrifice de toute sexualité</a:t>
            </a:r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chemeClr val="accent5"/>
                </a:solidFill>
              </a:rPr>
              <a:t>L’ensemble pour une Amélioration du bien être des </a:t>
            </a:r>
          </a:p>
          <a:p>
            <a:pPr>
              <a:buNone/>
            </a:pPr>
            <a:r>
              <a:rPr lang="fr-FR" dirty="0" smtClean="0">
                <a:solidFill>
                  <a:schemeClr val="accent5"/>
                </a:solidFill>
              </a:rPr>
              <a:t>patientes</a:t>
            </a:r>
            <a:endParaRPr lang="fr-FR" dirty="0">
              <a:solidFill>
                <a:schemeClr val="accent5"/>
              </a:solidFill>
            </a:endParaRPr>
          </a:p>
        </p:txBody>
      </p:sp>
      <p:sp>
        <p:nvSpPr>
          <p:cNvPr id="6" name="Forme libre 5"/>
          <p:cNvSpPr/>
          <p:nvPr/>
        </p:nvSpPr>
        <p:spPr>
          <a:xfrm flipH="1">
            <a:off x="3923928" y="260648"/>
            <a:ext cx="864096" cy="1080120"/>
          </a:xfrm>
          <a:custGeom>
            <a:avLst/>
            <a:gdLst>
              <a:gd name="connsiteX0" fmla="*/ 214648 w 1283594"/>
              <a:gd name="connsiteY0" fmla="*/ 1045336 h 1360868"/>
              <a:gd name="connsiteX1" fmla="*/ 858592 w 1283594"/>
              <a:gd name="connsiteY1" fmla="*/ 375634 h 1360868"/>
              <a:gd name="connsiteX2" fmla="*/ 433589 w 1283594"/>
              <a:gd name="connsiteY2" fmla="*/ 118057 h 1360868"/>
              <a:gd name="connsiteX3" fmla="*/ 98738 w 1283594"/>
              <a:gd name="connsiteY3" fmla="*/ 349877 h 1360868"/>
              <a:gd name="connsiteX4" fmla="*/ 1026017 w 1283594"/>
              <a:gd name="connsiteY4" fmla="*/ 980941 h 1360868"/>
              <a:gd name="connsiteX5" fmla="*/ 1129048 w 1283594"/>
              <a:gd name="connsiteY5" fmla="*/ 839274 h 1360868"/>
              <a:gd name="connsiteX6" fmla="*/ 98738 w 1283594"/>
              <a:gd name="connsiteY6" fmla="*/ 272603 h 1360868"/>
              <a:gd name="connsiteX7" fmla="*/ 961623 w 1283594"/>
              <a:gd name="connsiteY7" fmla="*/ 156693 h 1360868"/>
              <a:gd name="connsiteX8" fmla="*/ 330558 w 1283594"/>
              <a:gd name="connsiteY8" fmla="*/ 1212761 h 1360868"/>
              <a:gd name="connsiteX9" fmla="*/ 137375 w 1283594"/>
              <a:gd name="connsiteY9" fmla="*/ 1045336 h 1360868"/>
              <a:gd name="connsiteX10" fmla="*/ 214648 w 1283594"/>
              <a:gd name="connsiteY10" fmla="*/ 1045336 h 136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83594" h="1360868">
                <a:moveTo>
                  <a:pt x="214648" y="1045336"/>
                </a:moveTo>
                <a:cubicBezTo>
                  <a:pt x="334851" y="933719"/>
                  <a:pt x="822102" y="530180"/>
                  <a:pt x="858592" y="375634"/>
                </a:cubicBezTo>
                <a:cubicBezTo>
                  <a:pt x="895082" y="221088"/>
                  <a:pt x="560231" y="122350"/>
                  <a:pt x="433589" y="118057"/>
                </a:cubicBezTo>
                <a:cubicBezTo>
                  <a:pt x="306947" y="113764"/>
                  <a:pt x="0" y="206063"/>
                  <a:pt x="98738" y="349877"/>
                </a:cubicBezTo>
                <a:cubicBezTo>
                  <a:pt x="197476" y="493691"/>
                  <a:pt x="854299" y="899375"/>
                  <a:pt x="1026017" y="980941"/>
                </a:cubicBezTo>
                <a:cubicBezTo>
                  <a:pt x="1197735" y="1062507"/>
                  <a:pt x="1283594" y="957330"/>
                  <a:pt x="1129048" y="839274"/>
                </a:cubicBezTo>
                <a:cubicBezTo>
                  <a:pt x="974502" y="721218"/>
                  <a:pt x="126642" y="386366"/>
                  <a:pt x="98738" y="272603"/>
                </a:cubicBezTo>
                <a:cubicBezTo>
                  <a:pt x="70834" y="158840"/>
                  <a:pt x="922986" y="0"/>
                  <a:pt x="961623" y="156693"/>
                </a:cubicBezTo>
                <a:cubicBezTo>
                  <a:pt x="1000260" y="313386"/>
                  <a:pt x="467932" y="1064654"/>
                  <a:pt x="330558" y="1212761"/>
                </a:cubicBezTo>
                <a:cubicBezTo>
                  <a:pt x="193184" y="1360868"/>
                  <a:pt x="152400" y="1075387"/>
                  <a:pt x="137375" y="1045336"/>
                </a:cubicBezTo>
                <a:cubicBezTo>
                  <a:pt x="122350" y="1015285"/>
                  <a:pt x="94445" y="1156953"/>
                  <a:pt x="214648" y="1045336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fr-FR" dirty="0" smtClean="0"/>
              <a:t>	Remerciements à toutes les équipes </a:t>
            </a:r>
          </a:p>
          <a:p>
            <a:pPr algn="just">
              <a:buNone/>
            </a:pPr>
            <a:r>
              <a:rPr lang="fr-FR" dirty="0" smtClean="0"/>
              <a:t>	du </a:t>
            </a:r>
            <a:r>
              <a:rPr lang="fr-FR" b="1" dirty="0" smtClean="0">
                <a:solidFill>
                  <a:schemeClr val="accent5"/>
                </a:solidFill>
              </a:rPr>
              <a:t>Centre Hospitalier Sud Francilien </a:t>
            </a:r>
          </a:p>
          <a:p>
            <a:pPr algn="just">
              <a:buNone/>
            </a:pPr>
            <a:r>
              <a:rPr lang="fr-FR" dirty="0" smtClean="0"/>
              <a:t>	pour notre belle collaboration </a:t>
            </a:r>
          </a:p>
          <a:p>
            <a:pPr algn="just">
              <a:buNone/>
            </a:pPr>
            <a:r>
              <a:rPr lang="fr-FR" dirty="0" smtClean="0"/>
              <a:t>	qui a permis et permet encore, </a:t>
            </a:r>
          </a:p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r>
              <a:rPr lang="fr-FR" dirty="0" smtClean="0"/>
              <a:t>une approche </a:t>
            </a:r>
            <a:r>
              <a:rPr lang="fr-FR" b="1" dirty="0" smtClean="0"/>
              <a:t>médicale et humaine </a:t>
            </a:r>
            <a:r>
              <a:rPr lang="fr-FR" dirty="0" smtClean="0"/>
              <a:t>de nos patientes.</a:t>
            </a:r>
          </a:p>
        </p:txBody>
      </p:sp>
      <p:pic>
        <p:nvPicPr>
          <p:cNvPr id="6" name="Picture 2" descr="acceuil CHS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16632"/>
            <a:ext cx="1988400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Patientes « marquées » dans leur corps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Féminisation de la population</a:t>
            </a:r>
          </a:p>
          <a:p>
            <a:r>
              <a:rPr lang="fr-FR" dirty="0" smtClean="0"/>
              <a:t>Méconnaissance totale du milieu médical / changement corporel</a:t>
            </a:r>
          </a:p>
          <a:p>
            <a:pPr lvl="1"/>
            <a:r>
              <a:rPr lang="fr-FR" dirty="0" smtClean="0"/>
              <a:t>Changements dus</a:t>
            </a:r>
          </a:p>
          <a:p>
            <a:pPr lvl="2"/>
            <a:r>
              <a:rPr lang="fr-FR" dirty="0" smtClean="0"/>
              <a:t>Traitement ARV</a:t>
            </a:r>
          </a:p>
          <a:p>
            <a:pPr lvl="2"/>
            <a:r>
              <a:rPr lang="fr-FR" dirty="0" smtClean="0"/>
              <a:t>Ménopause</a:t>
            </a:r>
          </a:p>
          <a:p>
            <a:pPr lvl="2"/>
            <a:r>
              <a:rPr lang="fr-FR" dirty="0" smtClean="0"/>
              <a:t>Au vieillissement</a:t>
            </a:r>
          </a:p>
          <a:p>
            <a:pPr lvl="2"/>
            <a:r>
              <a:rPr lang="fr-FR" dirty="0" smtClean="0"/>
              <a:t>Aux mauvaises habitudes alimentaires</a:t>
            </a:r>
          </a:p>
          <a:p>
            <a:r>
              <a:rPr lang="fr-FR" dirty="0" smtClean="0"/>
              <a:t>Très mal vécu car (très) souvent non écoutées à ce sujet</a:t>
            </a:r>
          </a:p>
          <a:p>
            <a:r>
              <a:rPr lang="fr-FR" dirty="0" smtClean="0"/>
              <a:t>Peu d’étude et </a:t>
            </a:r>
            <a:r>
              <a:rPr lang="fr-FR" dirty="0" smtClean="0"/>
              <a:t>sous-représentées </a:t>
            </a:r>
            <a:r>
              <a:rPr lang="fr-FR" dirty="0" smtClean="0"/>
              <a:t>dans les études en recherche clinique et </a:t>
            </a:r>
            <a:r>
              <a:rPr lang="fr-FR" dirty="0" smtClean="0"/>
              <a:t>pharmacologie.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PRISE DE CONSIENCE </a:t>
            </a:r>
            <a:r>
              <a:rPr lang="fr-FR" dirty="0" smtClean="0"/>
              <a:t>COMMUNAUTÉ </a:t>
            </a:r>
            <a:r>
              <a:rPr lang="fr-FR" dirty="0" smtClean="0"/>
              <a:t>SCIENTIFIQUE ET MEDICALE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Disparité face aux ARV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5"/>
                </a:solidFill>
              </a:rPr>
              <a:t>Un traitement ARV …unisexe?</a:t>
            </a:r>
            <a:endParaRPr lang="fr-FR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Efficacité des traitements et évolutivité de la maladie ?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Par rapport aux éléments de surveillance</a:t>
            </a:r>
          </a:p>
          <a:p>
            <a:pPr lvl="1"/>
            <a:r>
              <a:rPr lang="fr-FR" dirty="0" smtClean="0"/>
              <a:t>Certaines études ne retrouvent pas de différence</a:t>
            </a:r>
          </a:p>
          <a:p>
            <a:pPr lvl="1"/>
            <a:r>
              <a:rPr lang="fr-FR" dirty="0" smtClean="0"/>
              <a:t>Pour d’autres : les femmes auraient </a:t>
            </a:r>
          </a:p>
          <a:p>
            <a:pPr lvl="2"/>
            <a:r>
              <a:rPr lang="fr-FR" dirty="0" smtClean="0"/>
              <a:t>une CV 25 % à 80 % plus basse que chez les hommes </a:t>
            </a:r>
          </a:p>
          <a:p>
            <a:pPr lvl="2"/>
            <a:r>
              <a:rPr lang="fr-FR" dirty="0" smtClean="0"/>
              <a:t>et des taux de CD4 plus élevés</a:t>
            </a:r>
          </a:p>
          <a:p>
            <a:pPr lvl="2">
              <a:buNone/>
            </a:pPr>
            <a:endParaRPr lang="fr-FR" dirty="0" smtClean="0"/>
          </a:p>
          <a:p>
            <a:pPr lvl="1"/>
            <a:r>
              <a:rPr lang="fr-FR" dirty="0" smtClean="0"/>
              <a:t>-&gt;femmes représentent moins de 15 % de la population étudiée dans les différentes études</a:t>
            </a: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224136" y="5373216"/>
            <a:ext cx="723629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Floridia</a:t>
            </a:r>
            <a:r>
              <a:rPr kumimoji="0" lang="fr-FR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M, Giuliano M, </a:t>
            </a:r>
            <a:r>
              <a:rPr kumimoji="0" lang="fr-FR" altLang="zh-CN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Palmisano</a:t>
            </a:r>
            <a:r>
              <a:rPr kumimoji="0" lang="fr-FR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L, et al. </a:t>
            </a:r>
            <a:r>
              <a:rPr kumimoji="0" lang="en-US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Gender dif-</a:t>
            </a:r>
            <a:r>
              <a:rPr kumimoji="0" lang="en-US" altLang="zh-CN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ferences</a:t>
            </a:r>
            <a:r>
              <a:rPr kumimoji="0" lang="en-US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in the treatment of HIV infection. </a:t>
            </a:r>
            <a:r>
              <a:rPr kumimoji="0" lang="fr-FR" altLang="zh-CN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Pharmacol</a:t>
            </a:r>
            <a:r>
              <a:rPr kumimoji="0" lang="fr-FR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fr-FR" altLang="zh-CN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Res</a:t>
            </a:r>
            <a:endParaRPr kumimoji="0" lang="fr-FR" altLang="zh-CN" sz="9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2008;58:173–182</a:t>
            </a:r>
            <a:endParaRPr kumimoji="0" lang="fr-FR" altLang="zh-CN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/>
              <a:t>Spécificités du métabolisme de la femme</a:t>
            </a:r>
            <a:endParaRPr lang="fr-FR" sz="36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Masse corporelle, clairance rénale, activité de la P-glycoprotéine</a:t>
            </a:r>
          </a:p>
          <a:p>
            <a:pPr lvl="1"/>
            <a:r>
              <a:rPr lang="fr-FR" dirty="0" smtClean="0"/>
              <a:t>Dégradation plus lente des médicaments</a:t>
            </a:r>
          </a:p>
          <a:p>
            <a:pPr lvl="1"/>
            <a:r>
              <a:rPr lang="fr-FR" dirty="0" smtClean="0"/>
              <a:t>Concentrations plus importantes</a:t>
            </a:r>
          </a:p>
          <a:p>
            <a:pPr lvl="1"/>
            <a:r>
              <a:rPr lang="fr-FR" dirty="0" smtClean="0"/>
              <a:t>Stockage des produits de dégradation dans les masses graisseuses</a:t>
            </a:r>
          </a:p>
          <a:p>
            <a:pPr lvl="1"/>
            <a:r>
              <a:rPr lang="fr-FR" dirty="0" smtClean="0"/>
              <a:t>Même </a:t>
            </a:r>
            <a:r>
              <a:rPr lang="fr-FR" dirty="0" err="1" smtClean="0"/>
              <a:t>ttt</a:t>
            </a:r>
            <a:r>
              <a:rPr lang="fr-FR" dirty="0" smtClean="0"/>
              <a:t> que l’on pèse 50 ou 90kg, 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risque de surdosage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exposition plus longue à la toxicité des ARV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115616" y="5867980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i="1" dirty="0" smtClean="0"/>
              <a:t>Impact of Gender on Long-Term Treatment Outcomes of Highly Active Antiretroviral Therapy (HAART) in the TREAT Asia HIV Observational Database  </a:t>
            </a:r>
            <a:r>
              <a:rPr lang="fr-FR" sz="900" i="1" dirty="0" smtClean="0"/>
              <a:t>Man Po Lee </a:t>
            </a:r>
            <a:r>
              <a:rPr lang="en-US" sz="900" i="1" dirty="0" smtClean="0"/>
              <a:t>AIDS PATIENT CARE and STDs Volume 29, Number 5, 2015</a:t>
            </a:r>
            <a:endParaRPr lang="fr-FR" sz="9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Etude </a:t>
            </a:r>
            <a:r>
              <a:rPr lang="en-US" dirty="0" err="1" smtClean="0"/>
              <a:t>multicentrique</a:t>
            </a:r>
            <a:r>
              <a:rPr lang="en-US" dirty="0" smtClean="0"/>
              <a:t> </a:t>
            </a:r>
            <a:r>
              <a:rPr lang="en-US" dirty="0" err="1" smtClean="0"/>
              <a:t>observationnelle</a:t>
            </a:r>
            <a:r>
              <a:rPr lang="en-US" dirty="0" smtClean="0"/>
              <a:t> </a:t>
            </a:r>
            <a:r>
              <a:rPr lang="en-US" dirty="0" err="1" smtClean="0"/>
              <a:t>depuis</a:t>
            </a:r>
            <a:r>
              <a:rPr lang="en-US" dirty="0" smtClean="0"/>
              <a:t> 2003 en </a:t>
            </a:r>
            <a:r>
              <a:rPr lang="en-US" dirty="0" err="1" smtClean="0"/>
              <a:t>Asie</a:t>
            </a:r>
            <a:endParaRPr lang="en-US" dirty="0" smtClean="0"/>
          </a:p>
          <a:p>
            <a:r>
              <a:rPr lang="en-US" dirty="0" smtClean="0"/>
              <a:t>3899 patients </a:t>
            </a:r>
            <a:r>
              <a:rPr lang="fr-FR" dirty="0" smtClean="0"/>
              <a:t>suivis sur 3.6 années</a:t>
            </a:r>
            <a:endParaRPr lang="en-US" dirty="0" smtClean="0"/>
          </a:p>
          <a:p>
            <a:pPr lvl="2"/>
            <a:r>
              <a:rPr lang="en-US" dirty="0" smtClean="0"/>
              <a:t>Augmentation proportion de femme 21% à 35%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as </a:t>
            </a:r>
            <a:r>
              <a:rPr lang="en-US" dirty="0" smtClean="0"/>
              <a:t>de </a:t>
            </a:r>
            <a:r>
              <a:rPr lang="en-US" dirty="0" err="1" smtClean="0"/>
              <a:t>facteur</a:t>
            </a:r>
            <a:r>
              <a:rPr lang="en-US" dirty="0" smtClean="0"/>
              <a:t> </a:t>
            </a:r>
            <a:r>
              <a:rPr lang="en-US" dirty="0" err="1" smtClean="0"/>
              <a:t>prédictif</a:t>
            </a:r>
            <a:r>
              <a:rPr lang="en-US" dirty="0" smtClean="0"/>
              <a:t> pour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évolutivité</a:t>
            </a:r>
            <a:r>
              <a:rPr lang="en-US" dirty="0" smtClean="0"/>
              <a:t> </a:t>
            </a:r>
            <a:r>
              <a:rPr lang="en-US" dirty="0" err="1" smtClean="0"/>
              <a:t>vers</a:t>
            </a:r>
            <a:r>
              <a:rPr lang="en-US" dirty="0" smtClean="0"/>
              <a:t> un </a:t>
            </a:r>
            <a:r>
              <a:rPr lang="en-US" dirty="0" err="1" smtClean="0"/>
              <a:t>stade</a:t>
            </a:r>
            <a:r>
              <a:rPr lang="en-US" dirty="0" smtClean="0"/>
              <a:t> SIDA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décès</a:t>
            </a:r>
            <a:r>
              <a:rPr lang="en-US" dirty="0" smtClean="0"/>
              <a:t>.(</a:t>
            </a:r>
            <a:r>
              <a:rPr lang="en-US" sz="1600" dirty="0" smtClean="0"/>
              <a:t>adjusted HR 0.83, 95% CI 0.62–1.10, p = 0.186) </a:t>
            </a:r>
            <a:endParaRPr lang="en-US" dirty="0" smtClean="0"/>
          </a:p>
          <a:p>
            <a:pPr lvl="2"/>
            <a:r>
              <a:rPr lang="en-US" dirty="0"/>
              <a:t>N</a:t>
            </a:r>
            <a:r>
              <a:rPr lang="en-US" dirty="0" smtClean="0"/>
              <a:t>i </a:t>
            </a:r>
            <a:r>
              <a:rPr lang="en-US" dirty="0" smtClean="0"/>
              <a:t>de </a:t>
            </a:r>
            <a:r>
              <a:rPr lang="en-US" dirty="0" err="1" smtClean="0"/>
              <a:t>perdus</a:t>
            </a:r>
            <a:r>
              <a:rPr lang="en-US" dirty="0" smtClean="0"/>
              <a:t> de </a:t>
            </a:r>
            <a:r>
              <a:rPr lang="en-US" dirty="0" err="1" smtClean="0"/>
              <a:t>vue</a:t>
            </a:r>
            <a:r>
              <a:rPr lang="en-US" dirty="0" smtClean="0"/>
              <a:t> </a:t>
            </a:r>
            <a:r>
              <a:rPr lang="en-US" sz="1600" dirty="0" smtClean="0"/>
              <a:t>(adjusted HR 1.04, 95% CI 0.8–1.2, p = 0.796).</a:t>
            </a:r>
            <a:endParaRPr lang="en-US" dirty="0" smtClean="0"/>
          </a:p>
          <a:p>
            <a:pPr lvl="2"/>
            <a:r>
              <a:rPr lang="en-US" dirty="0" smtClean="0"/>
              <a:t>Les femmes </a:t>
            </a:r>
            <a:r>
              <a:rPr lang="en-US" dirty="0" err="1" smtClean="0"/>
              <a:t>avaient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CV plus </a:t>
            </a:r>
            <a:r>
              <a:rPr lang="en-US" dirty="0" err="1" smtClean="0"/>
              <a:t>faible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les </a:t>
            </a:r>
            <a:r>
              <a:rPr lang="en-US" dirty="0" err="1" smtClean="0"/>
              <a:t>hommes</a:t>
            </a:r>
            <a:r>
              <a:rPr lang="en-US" dirty="0" smtClean="0"/>
              <a:t> à 96 </a:t>
            </a:r>
            <a:r>
              <a:rPr lang="en-US" dirty="0" err="1" smtClean="0"/>
              <a:t>mois</a:t>
            </a:r>
            <a:r>
              <a:rPr lang="en-US" dirty="0" smtClean="0"/>
              <a:t> de </a:t>
            </a:r>
            <a:r>
              <a:rPr lang="en-US" dirty="0" err="1" smtClean="0"/>
              <a:t>l’instauration</a:t>
            </a:r>
            <a:r>
              <a:rPr lang="en-US" dirty="0" smtClean="0"/>
              <a:t> du </a:t>
            </a:r>
            <a:r>
              <a:rPr lang="en-US" dirty="0" err="1" smtClean="0"/>
              <a:t>traitement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En </a:t>
            </a:r>
            <a:r>
              <a:rPr lang="en-US" dirty="0" err="1" smtClean="0"/>
              <a:t>revanche</a:t>
            </a:r>
            <a:r>
              <a:rPr lang="en-US" dirty="0" smtClean="0"/>
              <a:t>, </a:t>
            </a:r>
            <a:r>
              <a:rPr lang="en-US" dirty="0" err="1" smtClean="0"/>
              <a:t>elles</a:t>
            </a:r>
            <a:r>
              <a:rPr lang="en-US" dirty="0" smtClean="0"/>
              <a:t> </a:t>
            </a:r>
            <a:r>
              <a:rPr lang="en-US" dirty="0" err="1" smtClean="0"/>
              <a:t>changeaient</a:t>
            </a:r>
            <a:r>
              <a:rPr lang="en-US" dirty="0" smtClean="0"/>
              <a:t> plus de </a:t>
            </a:r>
            <a:r>
              <a:rPr lang="en-US" dirty="0" err="1" smtClean="0"/>
              <a:t>traitement</a:t>
            </a:r>
            <a:r>
              <a:rPr lang="en-US" dirty="0" smtClean="0"/>
              <a:t> du fait de </a:t>
            </a:r>
            <a:r>
              <a:rPr lang="en-US" sz="1600" dirty="0" err="1" smtClean="0"/>
              <a:t>toxicité</a:t>
            </a:r>
            <a:r>
              <a:rPr lang="en-US" sz="1600" dirty="0" smtClean="0"/>
              <a:t> (adjusted HR 1.9, 95% CI 1.4–2.7, p &lt; 0.001; Fig. 1).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95536" y="6058447"/>
            <a:ext cx="835292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 smtClean="0"/>
              <a:t>Zhou J, </a:t>
            </a:r>
            <a:r>
              <a:rPr lang="fr-FR" sz="900" dirty="0" err="1" smtClean="0"/>
              <a:t>Kumarasamy</a:t>
            </a:r>
            <a:r>
              <a:rPr lang="fr-FR" sz="900" dirty="0" smtClean="0"/>
              <a:t> N, </a:t>
            </a:r>
            <a:r>
              <a:rPr lang="fr-FR" sz="900" dirty="0" err="1" smtClean="0"/>
              <a:t>Ditangco</a:t>
            </a:r>
            <a:r>
              <a:rPr lang="fr-FR" sz="900" dirty="0" smtClean="0"/>
              <a:t> R, et al. The TREAT </a:t>
            </a:r>
            <a:r>
              <a:rPr lang="en-US" sz="900" dirty="0" smtClean="0"/>
              <a:t>Asia HIV Observational Database: Baseline and retrospective </a:t>
            </a:r>
            <a:r>
              <a:rPr lang="it-IT" sz="900" dirty="0" smtClean="0"/>
              <a:t>data. J Acquir Immune Defic Syndr 2005;38:174–179.</a:t>
            </a:r>
          </a:p>
          <a:p>
            <a:r>
              <a:rPr lang="en-US" sz="900" dirty="0" smtClean="0"/>
              <a:t>Impact of Gender on Long-Term Treatment Outcomes of Highly Active Antiretroviral Therapy (HAART) in the TREAT Asia HIV Observational Database </a:t>
            </a:r>
            <a:r>
              <a:rPr lang="fr-FR" sz="900" dirty="0" smtClean="0"/>
              <a:t>Man Po Lee,</a:t>
            </a:r>
            <a:r>
              <a:rPr lang="en-US" sz="900" dirty="0" smtClean="0"/>
              <a:t> AIDS PATIENT CARE and STDs  Volume 29, Number 5, 2015</a:t>
            </a:r>
            <a:endParaRPr lang="fr-F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348880"/>
            <a:ext cx="48006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76672"/>
            <a:ext cx="7452320" cy="1402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Toxicité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Effets</a:t>
            </a:r>
            <a:r>
              <a:rPr lang="en-US" sz="2800" dirty="0" smtClean="0"/>
              <a:t>  </a:t>
            </a:r>
            <a:r>
              <a:rPr lang="en-US" sz="2800" dirty="0" err="1" smtClean="0"/>
              <a:t>indésirables</a:t>
            </a:r>
            <a:r>
              <a:rPr lang="en-US" sz="2800" dirty="0" smtClean="0"/>
              <a:t> en cause  </a:t>
            </a:r>
          </a:p>
          <a:p>
            <a:pPr>
              <a:buNone/>
            </a:pPr>
            <a:r>
              <a:rPr lang="en-US" sz="2800" dirty="0" smtClean="0"/>
              <a:t>	chez les femmes   		chez les </a:t>
            </a:r>
            <a:r>
              <a:rPr lang="en-US" sz="2800" dirty="0" err="1" smtClean="0"/>
              <a:t>hommes</a:t>
            </a:r>
            <a:endParaRPr lang="en-US" sz="2800" dirty="0" smtClean="0"/>
          </a:p>
          <a:p>
            <a:pPr lvl="1"/>
            <a:r>
              <a:rPr lang="en-US" sz="2400" dirty="0" err="1" smtClean="0"/>
              <a:t>lipodystrophie</a:t>
            </a:r>
            <a:r>
              <a:rPr lang="en-US" sz="2400" dirty="0" smtClean="0"/>
              <a:t>(43%),    		(30%)</a:t>
            </a:r>
          </a:p>
          <a:p>
            <a:pPr lvl="1"/>
            <a:r>
              <a:rPr lang="fr-FR" sz="2400" dirty="0" smtClean="0"/>
              <a:t>Rash cutané(24%), 			(22%)</a:t>
            </a:r>
          </a:p>
          <a:p>
            <a:pPr lvl="1"/>
            <a:r>
              <a:rPr lang="fr-FR" sz="2400" dirty="0" smtClean="0"/>
              <a:t>anémie (10%), 				(13%)</a:t>
            </a:r>
          </a:p>
          <a:p>
            <a:pPr lvl="1"/>
            <a:r>
              <a:rPr lang="fr-FR" sz="2400" dirty="0" smtClean="0"/>
              <a:t>Neuropathie périphérique(7%)	(10%)</a:t>
            </a:r>
          </a:p>
          <a:p>
            <a:pPr lvl="1">
              <a:buNone/>
            </a:pPr>
            <a:r>
              <a:rPr lang="fr-FR" sz="2400" dirty="0" smtClean="0"/>
              <a:t>						+ </a:t>
            </a:r>
            <a:r>
              <a:rPr lang="fr-FR" sz="1600" dirty="0" smtClean="0"/>
              <a:t>perturbation du bilan hépatique 2% 					et diarrhée 2%)</a:t>
            </a:r>
            <a:endParaRPr lang="fr-FR" sz="2400" dirty="0" smtClean="0"/>
          </a:p>
          <a:p>
            <a:pPr lvl="1"/>
            <a:r>
              <a:rPr lang="fr-FR" sz="2400" dirty="0" smtClean="0"/>
              <a:t>et acidose lactique(3%).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777</TotalTime>
  <Words>1912</Words>
  <Application>Microsoft Office PowerPoint</Application>
  <PresentationFormat>Affichage à l'écran (4:3)</PresentationFormat>
  <Paragraphs>264</Paragraphs>
  <Slides>29</Slides>
  <Notes>29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Médian</vt:lpstr>
      <vt:lpstr>VIH et pas Femme</vt:lpstr>
      <vt:lpstr>Epidémiologie</vt:lpstr>
      <vt:lpstr>Patientes « marquées » dans leur corps</vt:lpstr>
      <vt:lpstr>Un traitement ARV …unisexe?</vt:lpstr>
      <vt:lpstr>Efficacité des traitements et évolutivité de la maladie ?</vt:lpstr>
      <vt:lpstr>Spécificités du métabolisme de la femme</vt:lpstr>
      <vt:lpstr>Présentation PowerPoint</vt:lpstr>
      <vt:lpstr>Présentation PowerPoint</vt:lpstr>
      <vt:lpstr>Toxicité ?</vt:lpstr>
      <vt:lpstr>Comorbidités</vt:lpstr>
      <vt:lpstr>Suivi gynécologique spécifique?</vt:lpstr>
      <vt:lpstr>Cancer du col chez les patientes séropositives</vt:lpstr>
      <vt:lpstr>Recommandations pour le frottis vaginal</vt:lpstr>
      <vt:lpstr>Cancer du sein</vt:lpstr>
      <vt:lpstr>Ménopause</vt:lpstr>
      <vt:lpstr>Contraception</vt:lpstr>
      <vt:lpstr>Présentation PowerPoint</vt:lpstr>
      <vt:lpstr>Contraception</vt:lpstr>
      <vt:lpstr>Oestro-progestatifs (30 µg) </vt:lpstr>
      <vt:lpstr>Microprogestatifs / Implant</vt:lpstr>
      <vt:lpstr>IVG / Pilule lendemain</vt:lpstr>
      <vt:lpstr>Tasp = Treatment As Prevention</vt:lpstr>
      <vt:lpstr>Procréation naturelle ?</vt:lpstr>
      <vt:lpstr>Femme VIH et sexualité</vt:lpstr>
      <vt:lpstr>Sexualité affectée ?</vt:lpstr>
      <vt:lpstr>Deuil de leur sexualité ?</vt:lpstr>
      <vt:lpstr>Deuil de leur sexualité ?</vt:lpstr>
      <vt:lpstr>Femme et VIH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VIH et pas Femme</dc:title>
  <dc:creator>anne claire</dc:creator>
  <cp:lastModifiedBy>BOTALLA-PIRETTA Blandine</cp:lastModifiedBy>
  <cp:revision>89</cp:revision>
  <dcterms:created xsi:type="dcterms:W3CDTF">2016-05-29T20:55:55Z</dcterms:created>
  <dcterms:modified xsi:type="dcterms:W3CDTF">2016-07-20T13:58:37Z</dcterms:modified>
</cp:coreProperties>
</file>