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6" r:id="rId5"/>
    <p:sldId id="269" r:id="rId6"/>
    <p:sldId id="267" r:id="rId7"/>
    <p:sldId id="268" r:id="rId8"/>
    <p:sldId id="276" r:id="rId9"/>
    <p:sldId id="278" r:id="rId10"/>
    <p:sldId id="277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F26C6-0FD1-674A-9D38-86CF5A0026AA}" type="datetimeFigureOut">
              <a:rPr lang="fr-FR" smtClean="0"/>
              <a:t>07/12/2015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3FD6D-8135-7B4F-888B-16263382E15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104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B0900-64C5-794C-83AE-5366D2010A0B}" type="datetimeFigureOut">
              <a:rPr lang="fr-FR" smtClean="0"/>
              <a:t>07/12/2015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D169C-96E2-0E4C-911F-FB8B0F6CC1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8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D169C-96E2-0E4C-911F-FB8B0F6CC10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87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AA9-89BC-CF40-9364-A8D90E1C78DA}" type="datetime1">
              <a:rPr lang="fr-FR" smtClean="0"/>
              <a:t>07/12/2015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44F-CE15-3D45-A5CD-4EB6DE3B7808}" type="datetime1">
              <a:rPr lang="fr-FR" smtClean="0"/>
              <a:t>07/12/2015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32D7-1997-6043-A534-753A28392026}" type="datetime1">
              <a:rPr lang="fr-FR" smtClean="0"/>
              <a:t>07/12/2015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2B5-EAC2-AB44-B614-59C54A01A13F}" type="datetime1">
              <a:rPr lang="fr-FR" smtClean="0"/>
              <a:t>07/12/2015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C202-FC31-E041-BAA0-EC2E8692C3C6}" type="datetime1">
              <a:rPr lang="fr-FR" smtClean="0"/>
              <a:t>07/12/2015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BA9C-2E0A-8D45-B14D-CA222586F44B}" type="datetime1">
              <a:rPr lang="fr-FR" smtClean="0"/>
              <a:t>07/12/2015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E0D6-32AC-554B-8FD6-DF082B070D46}" type="datetime1">
              <a:rPr lang="fr-FR" smtClean="0"/>
              <a:t>07/12/2015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E8D1-8BD0-BA44-A89C-05C3410FAB08}" type="datetime1">
              <a:rPr lang="fr-FR" smtClean="0"/>
              <a:t>07/12/2015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49AC-7B00-6448-A791-37EB66A21C74}" type="datetime1">
              <a:rPr lang="fr-FR" smtClean="0"/>
              <a:t>07/12/2015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BFB-0788-3F4F-9F5A-72C433B8E121}" type="datetime1">
              <a:rPr lang="fr-FR" smtClean="0"/>
              <a:t>07/12/2015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5E71-0B48-8944-93F3-694DA2EC48EA}" type="datetime1">
              <a:rPr lang="fr-FR" smtClean="0"/>
              <a:t>07/12/2015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4B52D45-DDE7-B140-B794-F61FDAC05CB8}" type="slidenum">
              <a:rPr lang="fr-FR" smtClean="0"/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4956A94-9CDB-4C4A-A1D8-0B3274F09A2F}" type="datetime1">
              <a:rPr lang="fr-FR" smtClean="0"/>
              <a:t>07/12/2015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Actions Perdus de vus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5" descr="bandeau1_gauch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6038"/>
            <a:ext cx="30099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503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Appel/courriers et confidentialité</a:t>
            </a:r>
          </a:p>
          <a:p>
            <a:pPr lvl="1"/>
            <a:r>
              <a:rPr lang="fr-FR" dirty="0" smtClean="0"/>
              <a:t>Intégrer à </a:t>
            </a:r>
            <a:r>
              <a:rPr lang="fr-FR" dirty="0" err="1" smtClean="0"/>
              <a:t>Nadis</a:t>
            </a:r>
            <a:r>
              <a:rPr lang="fr-FR" dirty="0" smtClean="0"/>
              <a:t> notion accord pour être contacté: commentaire</a:t>
            </a:r>
          </a:p>
          <a:p>
            <a:pPr lvl="1"/>
            <a:r>
              <a:rPr lang="fr-FR" dirty="0" smtClean="0"/>
              <a:t>Question de l’entête neutre</a:t>
            </a:r>
          </a:p>
          <a:p>
            <a:pPr lvl="1"/>
            <a:r>
              <a:rPr lang="fr-FR" dirty="0" smtClean="0"/>
              <a:t>Enveloppe blanche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54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Pistes pour réduire le taux de PDV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Mise à jour des coordonnées patients</a:t>
            </a:r>
          </a:p>
          <a:p>
            <a:r>
              <a:rPr lang="fr-FR" dirty="0" smtClean="0"/>
              <a:t>SMS avant consultation</a:t>
            </a:r>
          </a:p>
          <a:p>
            <a:r>
              <a:rPr lang="fr-FR" dirty="0" smtClean="0"/>
              <a:t>Ne créer un recours que si consultation</a:t>
            </a:r>
          </a:p>
          <a:p>
            <a:pPr lvl="1"/>
            <a:r>
              <a:rPr lang="fr-FR" dirty="0" smtClean="0"/>
              <a:t>Utilisez onglet commentaires pour le reste ou recours sans consultation</a:t>
            </a:r>
          </a:p>
          <a:p>
            <a:r>
              <a:rPr lang="fr-FR" dirty="0" smtClean="0"/>
              <a:t>Relance systématique par téléphone ou courrier</a:t>
            </a:r>
          </a:p>
          <a:p>
            <a:pPr lvl="1"/>
            <a:r>
              <a:rPr lang="fr-FR" dirty="0" smtClean="0"/>
              <a:t>Intérêt de renseigner accord patient pour être appeler et recevoir des courriers à domicile</a:t>
            </a:r>
          </a:p>
          <a:p>
            <a:pPr lvl="1"/>
            <a:r>
              <a:rPr lang="fr-FR" dirty="0" smtClean="0"/>
              <a:t>Intérêt des courriers ne faisant pas état du « VIH » ou des « maladies infectieuses »</a:t>
            </a:r>
          </a:p>
          <a:p>
            <a:pPr lvl="1"/>
            <a:r>
              <a:rPr lang="fr-FR" dirty="0" smtClean="0"/>
              <a:t>Projet de lettre type à imprimer à partir de </a:t>
            </a:r>
            <a:r>
              <a:rPr lang="fr-FR" dirty="0" err="1" smtClean="0"/>
              <a:t>Nadis</a:t>
            </a:r>
            <a:endParaRPr lang="fr-FR" dirty="0" smtClean="0"/>
          </a:p>
          <a:p>
            <a:r>
              <a:rPr lang="fr-FR" dirty="0"/>
              <a:t>Médecin informe TEC des décès et changement de centre des </a:t>
            </a:r>
            <a:r>
              <a:rPr lang="fr-FR" dirty="0" smtClean="0"/>
              <a:t>patients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38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</a:t>
            </a:r>
            <a:r>
              <a:rPr lang="fr-FR" dirty="0" err="1" smtClean="0"/>
              <a:t>TECs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Fusionner les doublons</a:t>
            </a:r>
          </a:p>
          <a:p>
            <a:r>
              <a:rPr lang="fr-FR" dirty="0" smtClean="0"/>
              <a:t>Mettre à jour l’onglet « suivi des patients »</a:t>
            </a:r>
          </a:p>
          <a:p>
            <a:r>
              <a:rPr lang="fr-FR" dirty="0"/>
              <a:t>Adresser un courrier type aux patients définis comme perdus de vue (absence de recours dans </a:t>
            </a:r>
            <a:r>
              <a:rPr lang="fr-FR" dirty="0" err="1"/>
              <a:t>Nadis</a:t>
            </a:r>
            <a:r>
              <a:rPr lang="fr-FR" dirty="0"/>
              <a:t> depuis plus de 12 mois ) :utilisation de lettre type sur le site de la SFLS (BAO).</a:t>
            </a:r>
          </a:p>
          <a:p>
            <a:r>
              <a:rPr lang="fr-FR" dirty="0"/>
              <a:t>Adresser un courrier au médecin traitant , leur demandant un retour </a:t>
            </a:r>
            <a:r>
              <a:rPr lang="fr-FR" dirty="0" smtClean="0"/>
              <a:t>d’</a:t>
            </a:r>
            <a:r>
              <a:rPr lang="fr-FR" altLang="ja-JP" dirty="0" smtClean="0"/>
              <a:t>information </a:t>
            </a:r>
            <a:r>
              <a:rPr lang="fr-FR" altLang="ja-JP" dirty="0"/>
              <a:t>sur leur suivi actuel, fait en parallèle mais le plus souvent dans un deuxième temps . </a:t>
            </a:r>
          </a:p>
          <a:p>
            <a:r>
              <a:rPr lang="fr-FR" dirty="0"/>
              <a:t>En cas de non réponse à ces 2 courriers , une recherche de décès auprès de la mairie de la commune de naissance peut être faite .</a:t>
            </a:r>
          </a:p>
          <a:p>
            <a:r>
              <a:rPr lang="fr-FR" dirty="0"/>
              <a:t>Adresser annuellement aux médecins consultants, un fichier indiquant le nombre et la liste de leurs perdus de vue (FA personnelle)  ainsi que le chiffre global du centre , voir du COREVIH 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059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médecins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Importance de l’annonce et première consultation (temps+)</a:t>
            </a:r>
          </a:p>
          <a:p>
            <a:r>
              <a:rPr lang="fr-FR" dirty="0" smtClean="0"/>
              <a:t>Introduction précoce du traitement ARV</a:t>
            </a:r>
          </a:p>
          <a:p>
            <a:r>
              <a:rPr lang="fr-FR" dirty="0" smtClean="0"/>
              <a:t>Accompagnement personnalisé</a:t>
            </a:r>
          </a:p>
          <a:p>
            <a:r>
              <a:rPr lang="fr-FR" dirty="0" smtClean="0"/>
              <a:t>Encourager </a:t>
            </a:r>
            <a:r>
              <a:rPr lang="fr-FR" dirty="0" smtClean="0"/>
              <a:t>un relai ville/</a:t>
            </a:r>
            <a:r>
              <a:rPr lang="fr-FR" dirty="0" smtClean="0"/>
              <a:t>hôpital</a:t>
            </a:r>
          </a:p>
          <a:p>
            <a:pPr lvl="1"/>
            <a:r>
              <a:rPr lang="fr-FR" dirty="0" smtClean="0"/>
              <a:t>Proposer une liste de médecin traitant</a:t>
            </a:r>
            <a:endParaRPr lang="fr-FR" dirty="0" smtClean="0"/>
          </a:p>
          <a:p>
            <a:r>
              <a:rPr lang="fr-FR" dirty="0" smtClean="0"/>
              <a:t>HDJ annuel</a:t>
            </a:r>
          </a:p>
          <a:p>
            <a:r>
              <a:rPr lang="fr-FR" dirty="0" smtClean="0"/>
              <a:t>Accompagnement psychosocial (couverture maladie, 100%, droit au séjour, logement, associations communautaires, etc.)</a:t>
            </a:r>
          </a:p>
          <a:p>
            <a:r>
              <a:rPr lang="fr-FR" dirty="0" smtClean="0"/>
              <a:t>Relancer les patients absents à leur consultation (personnellement ou via secrétariat, par tel ou courrier, etc.)</a:t>
            </a:r>
          </a:p>
          <a:p>
            <a:r>
              <a:rPr lang="fr-FR" dirty="0" smtClean="0"/>
              <a:t>Participer à une RCP régulière sur les </a:t>
            </a:r>
            <a:r>
              <a:rPr lang="fr-FR" dirty="0" smtClean="0"/>
              <a:t>PDV</a:t>
            </a:r>
          </a:p>
          <a:p>
            <a:r>
              <a:rPr lang="fr-FR" dirty="0" smtClean="0"/>
              <a:t>Mise à jour des coordonnées du patient et du médecin traitant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57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secrétaires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Accueil chaleureux</a:t>
            </a:r>
          </a:p>
          <a:p>
            <a:r>
              <a:rPr lang="fr-FR" dirty="0" smtClean="0"/>
              <a:t>Souplesse, aide au renouvellement ordonnance hors rdv, etc.</a:t>
            </a:r>
          </a:p>
          <a:p>
            <a:r>
              <a:rPr lang="fr-FR" dirty="0" smtClean="0"/>
              <a:t>Tenir compte des impératifs des patients lorsque vous fixer un rdv</a:t>
            </a:r>
          </a:p>
          <a:p>
            <a:r>
              <a:rPr lang="fr-FR" dirty="0" smtClean="0"/>
              <a:t>SMS auto-envoyés</a:t>
            </a:r>
          </a:p>
          <a:p>
            <a:r>
              <a:rPr lang="fr-FR" dirty="0" smtClean="0"/>
              <a:t>Rappel systématique pour les HDJ</a:t>
            </a:r>
          </a:p>
          <a:p>
            <a:r>
              <a:rPr lang="fr-FR" dirty="0" smtClean="0"/>
              <a:t>+/- rappel systématique des </a:t>
            </a:r>
            <a:r>
              <a:rPr lang="fr-FR" dirty="0" err="1" smtClean="0"/>
              <a:t>patienst</a:t>
            </a:r>
            <a:r>
              <a:rPr lang="fr-FR" dirty="0" smtClean="0"/>
              <a:t> « problématiques »</a:t>
            </a:r>
          </a:p>
          <a:p>
            <a:pPr lvl="1"/>
            <a:r>
              <a:rPr lang="fr-FR" dirty="0" err="1" smtClean="0"/>
              <a:t>Inobservants</a:t>
            </a:r>
            <a:r>
              <a:rPr lang="fr-FR" dirty="0" smtClean="0"/>
              <a:t>, nouveaux dépistés, grande difficulté sociale</a:t>
            </a:r>
          </a:p>
          <a:p>
            <a:r>
              <a:rPr lang="fr-FR" dirty="0" smtClean="0"/>
              <a:t>Aider la TEC à faire le point sur les listing PDV </a:t>
            </a:r>
            <a:r>
              <a:rPr lang="fr-FR" dirty="0" err="1" smtClean="0"/>
              <a:t>Corevih</a:t>
            </a:r>
            <a:endParaRPr lang="fr-FR" dirty="0" smtClean="0"/>
          </a:p>
          <a:p>
            <a:pPr lvl="1"/>
            <a:r>
              <a:rPr lang="fr-FR" dirty="0" smtClean="0"/>
              <a:t>Vérification Agenda, recours </a:t>
            </a:r>
            <a:r>
              <a:rPr lang="fr-FR" dirty="0" err="1" smtClean="0"/>
              <a:t>Nadis</a:t>
            </a:r>
            <a:r>
              <a:rPr lang="fr-FR" dirty="0" smtClean="0"/>
              <a:t>, dossiers</a:t>
            </a:r>
          </a:p>
          <a:p>
            <a:pPr lvl="1"/>
            <a:r>
              <a:rPr lang="fr-FR" dirty="0" smtClean="0"/>
              <a:t>Mise à jour </a:t>
            </a:r>
            <a:r>
              <a:rPr lang="fr-FR" dirty="0" err="1" smtClean="0"/>
              <a:t>Nadis</a:t>
            </a:r>
            <a:r>
              <a:rPr lang="fr-FR" dirty="0" smtClean="0"/>
              <a:t> si nécessaire</a:t>
            </a:r>
          </a:p>
          <a:p>
            <a:pPr lvl="1"/>
            <a:r>
              <a:rPr lang="fr-FR" dirty="0" smtClean="0"/>
              <a:t>Appel patients</a:t>
            </a:r>
          </a:p>
          <a:p>
            <a:pPr lvl="1"/>
            <a:r>
              <a:rPr lang="fr-FR" dirty="0" smtClean="0"/>
              <a:t>Courrier type si patient injoignable</a:t>
            </a:r>
          </a:p>
          <a:p>
            <a:pPr lvl="1"/>
            <a:r>
              <a:rPr lang="fr-FR" dirty="0" smtClean="0"/>
              <a:t>Si notion suivi ailleurs, aller au devant de l’information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94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équipes ETP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Signalement et suivi précoce des patients à risque de perte de vue</a:t>
            </a:r>
          </a:p>
          <a:p>
            <a:r>
              <a:rPr lang="fr-FR" dirty="0"/>
              <a:t>Proposer au patient </a:t>
            </a:r>
            <a:r>
              <a:rPr lang="fr-FR" dirty="0" smtClean="0"/>
              <a:t>ateliers de discussion</a:t>
            </a:r>
          </a:p>
          <a:p>
            <a:r>
              <a:rPr lang="fr-FR" dirty="0" smtClean="0"/>
              <a:t>Proposer au patient associations </a:t>
            </a:r>
            <a:r>
              <a:rPr lang="fr-FR" dirty="0" smtClean="0"/>
              <a:t>communautaires</a:t>
            </a:r>
          </a:p>
          <a:p>
            <a:r>
              <a:rPr lang="fr-FR" dirty="0" smtClean="0"/>
              <a:t>Prise en </a:t>
            </a:r>
            <a:r>
              <a:rPr lang="fr-FR" smtClean="0"/>
              <a:t>charge multidisciplinaire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56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services sociaux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Importance du signalement précoce</a:t>
            </a:r>
          </a:p>
          <a:p>
            <a:r>
              <a:rPr lang="fr-FR" dirty="0" smtClean="0"/>
              <a:t>Importance de la formation des travailleurs sociaux aux spécificités du VIH</a:t>
            </a:r>
          </a:p>
          <a:p>
            <a:r>
              <a:rPr lang="fr-FR" dirty="0" smtClean="0"/>
              <a:t>Impliquer les travailleurs sociaux dans les programmes ETP/lutte contre la perte de vue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637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Réseaux ville hôpital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Encourager les patients à avoir un médecin traitant</a:t>
            </a:r>
          </a:p>
          <a:p>
            <a:r>
              <a:rPr lang="fr-FR" dirty="0" smtClean="0"/>
              <a:t>Envoi systématique courrier au médecin traitant</a:t>
            </a:r>
          </a:p>
          <a:p>
            <a:r>
              <a:rPr lang="fr-FR" dirty="0" smtClean="0"/>
              <a:t>Participer à un réseau ville hôpital avec médecins </a:t>
            </a:r>
            <a:r>
              <a:rPr lang="fr-FR" dirty="0" err="1" smtClean="0"/>
              <a:t>libréaux</a:t>
            </a:r>
            <a:r>
              <a:rPr lang="fr-FR" dirty="0" smtClean="0"/>
              <a:t> impliqués dans le suivi du </a:t>
            </a:r>
            <a:r>
              <a:rPr lang="fr-FR" dirty="0" smtClean="0"/>
              <a:t>VIH</a:t>
            </a:r>
          </a:p>
          <a:p>
            <a:r>
              <a:rPr lang="fr-FR" dirty="0" smtClean="0"/>
              <a:t>Aller vers les populations précarisées</a:t>
            </a:r>
          </a:p>
          <a:p>
            <a:pPr lvl="1"/>
            <a:r>
              <a:rPr lang="fr-FR" dirty="0" smtClean="0"/>
              <a:t>Étrangers en situation irrégulière</a:t>
            </a:r>
          </a:p>
          <a:p>
            <a:r>
              <a:rPr lang="fr-FR" dirty="0" smtClean="0"/>
              <a:t>Coordination lieu de dépistage / lieu de soins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11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référents PDV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Mise en place d’un trio TEC/secrétaire/médecins dans chaque centre</a:t>
            </a:r>
          </a:p>
          <a:p>
            <a:r>
              <a:rPr lang="fr-FR" dirty="0" smtClean="0"/>
              <a:t>Recherche active des PDV</a:t>
            </a:r>
          </a:p>
          <a:p>
            <a:r>
              <a:rPr lang="fr-FR" dirty="0" smtClean="0"/>
              <a:t>Organisation régulière d’un staff perdu de vue (semestriel?)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2D45-DDE7-B140-B794-F61FDAC05CB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55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jdacency">
  <a:themeElements>
    <a:clrScheme name="Ajd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jd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jd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859</TotalTime>
  <Words>397</Words>
  <Application>Microsoft Macintosh PowerPoint</Application>
  <PresentationFormat>Présentation à l'écran (4:3)</PresentationFormat>
  <Paragraphs>79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Ajdacency</vt:lpstr>
      <vt:lpstr>Actions Perdus de vus</vt:lpstr>
      <vt:lpstr>Pistes pour réduire le taux de PDV</vt:lpstr>
      <vt:lpstr>Par les TECs</vt:lpstr>
      <vt:lpstr>Par les médecins</vt:lpstr>
      <vt:lpstr>Par les secrétaires</vt:lpstr>
      <vt:lpstr>Par les équipes ETP</vt:lpstr>
      <vt:lpstr>Par les services sociaux</vt:lpstr>
      <vt:lpstr>Par les Réseaux ville hôpital</vt:lpstr>
      <vt:lpstr>Par les référents PDV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PVVIH Perdus de vus Evidence</dc:title>
  <dc:creator>N Vignier</dc:creator>
  <cp:lastModifiedBy>N Vignier</cp:lastModifiedBy>
  <cp:revision>16</cp:revision>
  <dcterms:created xsi:type="dcterms:W3CDTF">2015-11-17T21:30:58Z</dcterms:created>
  <dcterms:modified xsi:type="dcterms:W3CDTF">2015-12-07T23:40:34Z</dcterms:modified>
</cp:coreProperties>
</file>