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1"/>
  </p:sldMasterIdLst>
  <p:sldIdLst>
    <p:sldId id="256" r:id="rId2"/>
    <p:sldId id="257" r:id="rId3"/>
    <p:sldId id="258" r:id="rId4"/>
    <p:sldId id="260" r:id="rId5"/>
    <p:sldId id="261" r:id="rId6"/>
    <p:sldId id="262" r:id="rId7"/>
    <p:sldId id="263" r:id="rId8"/>
    <p:sldId id="266" r:id="rId9"/>
    <p:sldId id="265" r:id="rId10"/>
  </p:sldIdLst>
  <p:sldSz cx="9144000" cy="6858000" type="screen4x3"/>
  <p:notesSz cx="6858000" cy="9926638"/>
  <p:defaultTextStyle>
    <a:defPPr>
      <a:defRPr lang="fr-FR"/>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1" name="Date Placeholder 3"/>
          <p:cNvSpPr>
            <a:spLocks noGrp="1"/>
          </p:cNvSpPr>
          <p:nvPr>
            <p:ph type="dt" sz="half" idx="10"/>
          </p:nvPr>
        </p:nvSpPr>
        <p:spPr/>
        <p:txBody>
          <a:bodyPr/>
          <a:lstStyle>
            <a:lvl1pPr>
              <a:defRPr/>
            </a:lvl1pPr>
          </a:lstStyle>
          <a:p>
            <a:pPr>
              <a:defRPr/>
            </a:pPr>
            <a:endParaRPr lang="fr-FR"/>
          </a:p>
        </p:txBody>
      </p:sp>
      <p:sp>
        <p:nvSpPr>
          <p:cNvPr id="12" name="Footer Placeholder 4"/>
          <p:cNvSpPr>
            <a:spLocks noGrp="1"/>
          </p:cNvSpPr>
          <p:nvPr>
            <p:ph type="ftr" sz="quarter" idx="11"/>
          </p:nvPr>
        </p:nvSpPr>
        <p:spPr/>
        <p:txBody>
          <a:bodyPr/>
          <a:lstStyle>
            <a:lvl1pPr>
              <a:defRPr/>
            </a:lvl1pPr>
          </a:lstStyle>
          <a:p>
            <a:pPr>
              <a:defRPr/>
            </a:pPr>
            <a:endParaRPr lang="fr-FR"/>
          </a:p>
        </p:txBody>
      </p:sp>
      <p:sp>
        <p:nvSpPr>
          <p:cNvPr id="13" name="Slide Number Placeholder 5"/>
          <p:cNvSpPr>
            <a:spLocks noGrp="1"/>
          </p:cNvSpPr>
          <p:nvPr>
            <p:ph type="sldNum" sz="quarter" idx="12"/>
          </p:nvPr>
        </p:nvSpPr>
        <p:spPr/>
        <p:txBody>
          <a:bodyPr/>
          <a:lstStyle>
            <a:lvl1pPr>
              <a:defRPr/>
            </a:lvl1pPr>
          </a:lstStyle>
          <a:p>
            <a:pPr>
              <a:defRPr/>
            </a:pPr>
            <a:fld id="{5F11A514-7D90-4245-9DE7-E1A737C0C6AF}" type="slidenum">
              <a:rPr lang="fr-FR"/>
              <a:pPr>
                <a:defRPr/>
              </a:pPr>
              <a:t>‹N°›</a:t>
            </a:fld>
            <a:endParaRPr lang="fr-FR"/>
          </a:p>
        </p:txBody>
      </p:sp>
    </p:spTree>
    <p:extLst>
      <p:ext uri="{BB962C8B-B14F-4D97-AF65-F5344CB8AC3E}">
        <p14:creationId xmlns:p14="http://schemas.microsoft.com/office/powerpoint/2010/main" val="111852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C9E8C86-B6CA-46D2-B558-F25716F46A3E}" type="slidenum">
              <a:rPr lang="fr-FR"/>
              <a:pPr>
                <a:defRPr/>
              </a:pPr>
              <a:t>‹N°›</a:t>
            </a:fld>
            <a:endParaRPr lang="fr-FR"/>
          </a:p>
        </p:txBody>
      </p:sp>
    </p:spTree>
    <p:extLst>
      <p:ext uri="{BB962C8B-B14F-4D97-AF65-F5344CB8AC3E}">
        <p14:creationId xmlns:p14="http://schemas.microsoft.com/office/powerpoint/2010/main" val="3715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Date Placeholder 3"/>
          <p:cNvSpPr>
            <a:spLocks noGrp="1"/>
          </p:cNvSpPr>
          <p:nvPr>
            <p:ph type="dt" sz="half" idx="10"/>
          </p:nvPr>
        </p:nvSpPr>
        <p:spPr/>
        <p:txBody>
          <a:bodyPr/>
          <a:lstStyle>
            <a:lvl1pPr>
              <a:defRPr/>
            </a:lvl1pPr>
          </a:lstStyle>
          <a:p>
            <a:pPr>
              <a:defRPr/>
            </a:pPr>
            <a:endParaRPr lang="fr-FR"/>
          </a:p>
        </p:txBody>
      </p:sp>
      <p:sp>
        <p:nvSpPr>
          <p:cNvPr id="12" name="Footer Placeholder 4"/>
          <p:cNvSpPr>
            <a:spLocks noGrp="1"/>
          </p:cNvSpPr>
          <p:nvPr>
            <p:ph type="ftr" sz="quarter" idx="11"/>
          </p:nvPr>
        </p:nvSpPr>
        <p:spPr/>
        <p:txBody>
          <a:bodyPr/>
          <a:lstStyle>
            <a:lvl1pPr>
              <a:defRPr/>
            </a:lvl1pPr>
          </a:lstStyle>
          <a:p>
            <a:pPr>
              <a:defRPr/>
            </a:pPr>
            <a:endParaRPr lang="fr-FR"/>
          </a:p>
        </p:txBody>
      </p:sp>
      <p:sp>
        <p:nvSpPr>
          <p:cNvPr id="13" name="Slide Number Placeholder 5"/>
          <p:cNvSpPr>
            <a:spLocks noGrp="1"/>
          </p:cNvSpPr>
          <p:nvPr>
            <p:ph type="sldNum" sz="quarter" idx="12"/>
          </p:nvPr>
        </p:nvSpPr>
        <p:spPr/>
        <p:txBody>
          <a:bodyPr/>
          <a:lstStyle>
            <a:lvl1pPr>
              <a:defRPr/>
            </a:lvl1pPr>
          </a:lstStyle>
          <a:p>
            <a:pPr>
              <a:defRPr/>
            </a:pPr>
            <a:fld id="{890085EA-9183-4E1B-AF75-785F6B76C5D8}" type="slidenum">
              <a:rPr lang="fr-FR"/>
              <a:pPr>
                <a:defRPr/>
              </a:pPr>
              <a:t>‹N°›</a:t>
            </a:fld>
            <a:endParaRPr lang="fr-FR"/>
          </a:p>
        </p:txBody>
      </p:sp>
    </p:spTree>
    <p:extLst>
      <p:ext uri="{BB962C8B-B14F-4D97-AF65-F5344CB8AC3E}">
        <p14:creationId xmlns:p14="http://schemas.microsoft.com/office/powerpoint/2010/main" val="300186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itle 6"/>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3CF705A-8598-4A0C-9DF1-38125FB70248}" type="slidenum">
              <a:rPr lang="fr-FR"/>
              <a:pPr>
                <a:defRPr/>
              </a:pPr>
              <a:t>‹N°›</a:t>
            </a:fld>
            <a:endParaRPr lang="fr-FR"/>
          </a:p>
        </p:txBody>
      </p:sp>
    </p:spTree>
    <p:extLst>
      <p:ext uri="{BB962C8B-B14F-4D97-AF65-F5344CB8AC3E}">
        <p14:creationId xmlns:p14="http://schemas.microsoft.com/office/powerpoint/2010/main" val="336681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0" name="Date Placeholder 3"/>
          <p:cNvSpPr>
            <a:spLocks noGrp="1"/>
          </p:cNvSpPr>
          <p:nvPr>
            <p:ph type="dt" sz="half" idx="10"/>
          </p:nvPr>
        </p:nvSpPr>
        <p:spPr/>
        <p:txBody>
          <a:bodyPr/>
          <a:lstStyle>
            <a:lvl1pPr>
              <a:defRPr/>
            </a:lvl1pPr>
          </a:lstStyle>
          <a:p>
            <a:pPr>
              <a:defRPr/>
            </a:pPr>
            <a:endParaRPr lang="fr-FR"/>
          </a:p>
        </p:txBody>
      </p:sp>
      <p:sp>
        <p:nvSpPr>
          <p:cNvPr id="11" name="Footer Placeholder 4"/>
          <p:cNvSpPr>
            <a:spLocks noGrp="1"/>
          </p:cNvSpPr>
          <p:nvPr>
            <p:ph type="ftr" sz="quarter" idx="11"/>
          </p:nvPr>
        </p:nvSpPr>
        <p:spPr/>
        <p:txBody>
          <a:bodyPr/>
          <a:lstStyle>
            <a:lvl1pPr>
              <a:defRPr/>
            </a:lvl1pPr>
          </a:lstStyle>
          <a:p>
            <a:pPr>
              <a:defRPr/>
            </a:pPr>
            <a:endParaRPr lang="fr-FR"/>
          </a:p>
        </p:txBody>
      </p:sp>
      <p:sp>
        <p:nvSpPr>
          <p:cNvPr id="12" name="Slide Number Placeholder 5"/>
          <p:cNvSpPr>
            <a:spLocks noGrp="1"/>
          </p:cNvSpPr>
          <p:nvPr>
            <p:ph type="sldNum" sz="quarter" idx="12"/>
          </p:nvPr>
        </p:nvSpPr>
        <p:spPr/>
        <p:txBody>
          <a:bodyPr/>
          <a:lstStyle>
            <a:lvl1pPr>
              <a:defRPr/>
            </a:lvl1pPr>
          </a:lstStyle>
          <a:p>
            <a:pPr>
              <a:defRPr/>
            </a:pPr>
            <a:fld id="{D1DA921D-B016-499A-88D1-4FA42AC44685}" type="slidenum">
              <a:rPr lang="fr-FR"/>
              <a:pPr>
                <a:defRPr/>
              </a:pPr>
              <a:t>‹N°›</a:t>
            </a:fld>
            <a:endParaRPr lang="fr-FR"/>
          </a:p>
        </p:txBody>
      </p:sp>
    </p:spTree>
    <p:extLst>
      <p:ext uri="{BB962C8B-B14F-4D97-AF65-F5344CB8AC3E}">
        <p14:creationId xmlns:p14="http://schemas.microsoft.com/office/powerpoint/2010/main" val="349106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endParaRPr lang="fr-FR"/>
          </a:p>
        </p:txBody>
      </p:sp>
      <p:sp>
        <p:nvSpPr>
          <p:cNvPr id="6" name="Footer Placeholder 4"/>
          <p:cNvSpPr>
            <a:spLocks noGrp="1"/>
          </p:cNvSpPr>
          <p:nvPr>
            <p:ph type="ftr" sz="quarter" idx="16"/>
          </p:nvPr>
        </p:nvSpPr>
        <p:spPr/>
        <p:txBody>
          <a:bodyPr/>
          <a:lstStyle>
            <a:lvl1pPr>
              <a:defRPr/>
            </a:lvl1pPr>
          </a:lstStyle>
          <a:p>
            <a:pPr>
              <a:defRPr/>
            </a:pPr>
            <a:endParaRPr lang="fr-FR"/>
          </a:p>
        </p:txBody>
      </p:sp>
      <p:sp>
        <p:nvSpPr>
          <p:cNvPr id="7" name="Slide Number Placeholder 5"/>
          <p:cNvSpPr>
            <a:spLocks noGrp="1"/>
          </p:cNvSpPr>
          <p:nvPr>
            <p:ph type="sldNum" sz="quarter" idx="17"/>
          </p:nvPr>
        </p:nvSpPr>
        <p:spPr/>
        <p:txBody>
          <a:bodyPr/>
          <a:lstStyle>
            <a:lvl1pPr>
              <a:defRPr/>
            </a:lvl1pPr>
          </a:lstStyle>
          <a:p>
            <a:pPr>
              <a:defRPr/>
            </a:pPr>
            <a:fld id="{590ED25E-1836-4E2C-B07F-5531AA8CECCC}" type="slidenum">
              <a:rPr lang="fr-FR"/>
              <a:pPr>
                <a:defRPr/>
              </a:pPr>
              <a:t>‹N°›</a:t>
            </a:fld>
            <a:endParaRPr lang="fr-FR"/>
          </a:p>
        </p:txBody>
      </p:sp>
    </p:spTree>
    <p:extLst>
      <p:ext uri="{BB962C8B-B14F-4D97-AF65-F5344CB8AC3E}">
        <p14:creationId xmlns:p14="http://schemas.microsoft.com/office/powerpoint/2010/main" val="316309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4B6B7D1-CC97-4947-AD24-519DDF7C34DF}" type="slidenum">
              <a:rPr lang="fr-FR"/>
              <a:pPr>
                <a:defRPr/>
              </a:pPr>
              <a:t>‹N°›</a:t>
            </a:fld>
            <a:endParaRPr lang="fr-FR"/>
          </a:p>
        </p:txBody>
      </p:sp>
    </p:spTree>
    <p:extLst>
      <p:ext uri="{BB962C8B-B14F-4D97-AF65-F5344CB8AC3E}">
        <p14:creationId xmlns:p14="http://schemas.microsoft.com/office/powerpoint/2010/main" val="2484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E458727-FCDC-478A-8763-775479AFD049}" type="slidenum">
              <a:rPr lang="fr-FR"/>
              <a:pPr>
                <a:defRPr/>
              </a:pPr>
              <a:t>‹N°›</a:t>
            </a:fld>
            <a:endParaRPr lang="fr-FR"/>
          </a:p>
        </p:txBody>
      </p:sp>
    </p:spTree>
    <p:extLst>
      <p:ext uri="{BB962C8B-B14F-4D97-AF65-F5344CB8AC3E}">
        <p14:creationId xmlns:p14="http://schemas.microsoft.com/office/powerpoint/2010/main" val="371638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9" name="Date Placeholder 1"/>
          <p:cNvSpPr>
            <a:spLocks noGrp="1"/>
          </p:cNvSpPr>
          <p:nvPr>
            <p:ph type="dt" sz="half" idx="10"/>
          </p:nvPr>
        </p:nvSpPr>
        <p:spPr/>
        <p:txBody>
          <a:bodyPr/>
          <a:lstStyle>
            <a:lvl1pPr>
              <a:defRPr/>
            </a:lvl1pPr>
          </a:lstStyle>
          <a:p>
            <a:pPr>
              <a:defRPr/>
            </a:pPr>
            <a:endParaRPr lang="fr-FR"/>
          </a:p>
        </p:txBody>
      </p:sp>
      <p:sp>
        <p:nvSpPr>
          <p:cNvPr id="10" name="Footer Placeholder 2"/>
          <p:cNvSpPr>
            <a:spLocks noGrp="1"/>
          </p:cNvSpPr>
          <p:nvPr>
            <p:ph type="ftr" sz="quarter" idx="11"/>
          </p:nvPr>
        </p:nvSpPr>
        <p:spPr/>
        <p:txBody>
          <a:bodyPr/>
          <a:lstStyle>
            <a:lvl1pPr>
              <a:defRPr/>
            </a:lvl1pPr>
          </a:lstStyle>
          <a:p>
            <a:pPr>
              <a:defRPr/>
            </a:pPr>
            <a:endParaRPr lang="fr-FR"/>
          </a:p>
        </p:txBody>
      </p:sp>
      <p:sp>
        <p:nvSpPr>
          <p:cNvPr id="11" name="Slide Number Placeholder 3"/>
          <p:cNvSpPr>
            <a:spLocks noGrp="1"/>
          </p:cNvSpPr>
          <p:nvPr>
            <p:ph type="sldNum" sz="quarter" idx="12"/>
          </p:nvPr>
        </p:nvSpPr>
        <p:spPr/>
        <p:txBody>
          <a:bodyPr/>
          <a:lstStyle>
            <a:lvl1pPr>
              <a:defRPr/>
            </a:lvl1pPr>
          </a:lstStyle>
          <a:p>
            <a:pPr>
              <a:defRPr/>
            </a:pPr>
            <a:fld id="{F8B852BA-E1EF-42E2-905D-F0B9A0ECD717}" type="slidenum">
              <a:rPr lang="fr-FR"/>
              <a:pPr>
                <a:defRPr/>
              </a:pPr>
              <a:t>‹N°›</a:t>
            </a:fld>
            <a:endParaRPr lang="fr-FR"/>
          </a:p>
        </p:txBody>
      </p:sp>
    </p:spTree>
    <p:extLst>
      <p:ext uri="{BB962C8B-B14F-4D97-AF65-F5344CB8AC3E}">
        <p14:creationId xmlns:p14="http://schemas.microsoft.com/office/powerpoint/2010/main" val="82227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Date Placeholder 4"/>
          <p:cNvSpPr>
            <a:spLocks noGrp="1"/>
          </p:cNvSpPr>
          <p:nvPr>
            <p:ph type="dt" sz="half" idx="10"/>
          </p:nvPr>
        </p:nvSpPr>
        <p:spPr/>
        <p:txBody>
          <a:bodyPr/>
          <a:lstStyle>
            <a:lvl1pPr>
              <a:defRPr/>
            </a:lvl1pPr>
          </a:lstStyle>
          <a:p>
            <a:pPr>
              <a:defRPr/>
            </a:pPr>
            <a:endParaRPr lang="fr-FR"/>
          </a:p>
        </p:txBody>
      </p:sp>
      <p:sp>
        <p:nvSpPr>
          <p:cNvPr id="13" name="Footer Placeholder 5"/>
          <p:cNvSpPr>
            <a:spLocks noGrp="1"/>
          </p:cNvSpPr>
          <p:nvPr>
            <p:ph type="ftr" sz="quarter" idx="11"/>
          </p:nvPr>
        </p:nvSpPr>
        <p:spPr/>
        <p:txBody>
          <a:bodyPr/>
          <a:lstStyle>
            <a:lvl1pPr>
              <a:defRPr/>
            </a:lvl1pPr>
          </a:lstStyle>
          <a:p>
            <a:pPr>
              <a:defRPr/>
            </a:pPr>
            <a:endParaRPr lang="fr-FR"/>
          </a:p>
        </p:txBody>
      </p:sp>
      <p:sp>
        <p:nvSpPr>
          <p:cNvPr id="14" name="Slide Number Placeholder 6"/>
          <p:cNvSpPr>
            <a:spLocks noGrp="1"/>
          </p:cNvSpPr>
          <p:nvPr>
            <p:ph type="sldNum" sz="quarter" idx="12"/>
          </p:nvPr>
        </p:nvSpPr>
        <p:spPr/>
        <p:txBody>
          <a:bodyPr/>
          <a:lstStyle>
            <a:lvl1pPr>
              <a:defRPr/>
            </a:lvl1pPr>
          </a:lstStyle>
          <a:p>
            <a:pPr>
              <a:defRPr/>
            </a:pPr>
            <a:fld id="{91905AEF-327E-4AFD-907B-264D9FDF384C}" type="slidenum">
              <a:rPr lang="fr-FR"/>
              <a:pPr>
                <a:defRPr/>
              </a:pPr>
              <a:t>‹N°›</a:t>
            </a:fld>
            <a:endParaRPr lang="fr-FR"/>
          </a:p>
        </p:txBody>
      </p:sp>
    </p:spTree>
    <p:extLst>
      <p:ext uri="{BB962C8B-B14F-4D97-AF65-F5344CB8AC3E}">
        <p14:creationId xmlns:p14="http://schemas.microsoft.com/office/powerpoint/2010/main" val="16015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fr-FR"/>
          </a:p>
        </p:txBody>
      </p:sp>
      <p:sp>
        <p:nvSpPr>
          <p:cNvPr id="13" name="Footer Placeholder 5"/>
          <p:cNvSpPr>
            <a:spLocks noGrp="1"/>
          </p:cNvSpPr>
          <p:nvPr>
            <p:ph type="ftr" sz="quarter" idx="11"/>
          </p:nvPr>
        </p:nvSpPr>
        <p:spPr/>
        <p:txBody>
          <a:bodyPr/>
          <a:lstStyle>
            <a:lvl1pPr>
              <a:defRPr/>
            </a:lvl1pPr>
          </a:lstStyle>
          <a:p>
            <a:pPr>
              <a:defRPr/>
            </a:pPr>
            <a:endParaRPr lang="fr-FR"/>
          </a:p>
        </p:txBody>
      </p:sp>
      <p:sp>
        <p:nvSpPr>
          <p:cNvPr id="14" name="Slide Number Placeholder 6"/>
          <p:cNvSpPr>
            <a:spLocks noGrp="1"/>
          </p:cNvSpPr>
          <p:nvPr>
            <p:ph type="sldNum" sz="quarter" idx="12"/>
          </p:nvPr>
        </p:nvSpPr>
        <p:spPr/>
        <p:txBody>
          <a:bodyPr/>
          <a:lstStyle>
            <a:lvl1pPr>
              <a:defRPr/>
            </a:lvl1pPr>
          </a:lstStyle>
          <a:p>
            <a:pPr>
              <a:defRPr/>
            </a:pPr>
            <a:fld id="{DA1567B4-9C27-4C37-822F-1D675E3B0377}" type="slidenum">
              <a:rPr lang="fr-FR"/>
              <a:pPr>
                <a:defRPr/>
              </a:pPr>
              <a:t>‹N°›</a:t>
            </a:fld>
            <a:endParaRPr lang="fr-FR"/>
          </a:p>
        </p:txBody>
      </p:sp>
    </p:spTree>
    <p:extLst>
      <p:ext uri="{BB962C8B-B14F-4D97-AF65-F5344CB8AC3E}">
        <p14:creationId xmlns:p14="http://schemas.microsoft.com/office/powerpoint/2010/main" val="173511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 charset="-128"/>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defRPr>
            </a:lvl1pPr>
          </a:lstStyle>
          <a:p>
            <a:pPr>
              <a:defRPr/>
            </a:pPr>
            <a:endParaRPr lang="fr-FR"/>
          </a:p>
        </p:txBody>
      </p:sp>
      <p:sp>
        <p:nvSpPr>
          <p:cNvPr id="5" name="Footer Placeholder 4"/>
          <p:cNvSpPr>
            <a:spLocks noGrp="1"/>
          </p:cNvSpPr>
          <p:nvPr>
            <p:ph type="ftr" sz="quarter" idx="3"/>
          </p:nvPr>
        </p:nvSpPr>
        <p:spPr>
          <a:xfrm>
            <a:off x="193675" y="6249988"/>
            <a:ext cx="3786188"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tx2"/>
                </a:solidFill>
              </a:defRPr>
            </a:lvl1pPr>
          </a:lstStyle>
          <a:p>
            <a:pPr>
              <a:defRPr/>
            </a:pPr>
            <a:endParaRPr lang="fr-F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a:defRPr/>
            </a:pPr>
            <a:fld id="{8A6AD4B7-517C-4610-8F97-CAD3FC36B4AC}" type="slidenum">
              <a:rPr lang="fr-FR"/>
              <a:pPr>
                <a:defRPr/>
              </a:pPr>
              <a:t>‹N°›</a:t>
            </a:fld>
            <a:endParaRPr lang="fr-F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14" r:id="rId1"/>
    <p:sldLayoutId id="2147484009" r:id="rId2"/>
    <p:sldLayoutId id="2147484015" r:id="rId3"/>
    <p:sldLayoutId id="2147484010" r:id="rId4"/>
    <p:sldLayoutId id="2147484011" r:id="rId5"/>
    <p:sldLayoutId id="2147484012" r:id="rId6"/>
    <p:sldLayoutId id="2147484016" r:id="rId7"/>
    <p:sldLayoutId id="2147484017" r:id="rId8"/>
    <p:sldLayoutId id="2147484018" r:id="rId9"/>
    <p:sldLayoutId id="2147484013" r:id="rId10"/>
    <p:sldLayoutId id="2147484019" r:id="rId11"/>
  </p:sldLayoutIdLst>
  <p:txStyles>
    <p:titleStyle>
      <a:lvl1pPr algn="ctr" rtl="0" eaLnBrk="0" fontAlgn="base" hangingPunct="0">
        <a:spcBef>
          <a:spcPct val="0"/>
        </a:spcBef>
        <a:spcAft>
          <a:spcPct val="0"/>
        </a:spcAft>
        <a:defRPr sz="4400" kern="1200">
          <a:solidFill>
            <a:srgbClr val="FFFFFF"/>
          </a:solidFill>
          <a:latin typeface="+mj-lt"/>
          <a:ea typeface="ＭＳ Ｐゴシック" pitchFamily="4" charset="-128"/>
          <a:cs typeface="+mj-cs"/>
        </a:defRPr>
      </a:lvl1pPr>
      <a:lvl2pPr algn="ctr" rtl="0" eaLnBrk="0" fontAlgn="base" hangingPunct="0">
        <a:spcBef>
          <a:spcPct val="0"/>
        </a:spcBef>
        <a:spcAft>
          <a:spcPct val="0"/>
        </a:spcAft>
        <a:defRPr sz="4400">
          <a:solidFill>
            <a:srgbClr val="FFFFFF"/>
          </a:solidFill>
          <a:latin typeface="Candara" pitchFamily="34" charset="0"/>
          <a:ea typeface="ＭＳ Ｐゴシック" pitchFamily="4" charset="-128"/>
        </a:defRPr>
      </a:lvl2pPr>
      <a:lvl3pPr algn="ctr" rtl="0" eaLnBrk="0" fontAlgn="base" hangingPunct="0">
        <a:spcBef>
          <a:spcPct val="0"/>
        </a:spcBef>
        <a:spcAft>
          <a:spcPct val="0"/>
        </a:spcAft>
        <a:defRPr sz="4400">
          <a:solidFill>
            <a:srgbClr val="FFFFFF"/>
          </a:solidFill>
          <a:latin typeface="Candara" pitchFamily="34" charset="0"/>
          <a:ea typeface="ＭＳ Ｐゴシック" pitchFamily="4" charset="-128"/>
        </a:defRPr>
      </a:lvl3pPr>
      <a:lvl4pPr algn="ctr" rtl="0" eaLnBrk="0" fontAlgn="base" hangingPunct="0">
        <a:spcBef>
          <a:spcPct val="0"/>
        </a:spcBef>
        <a:spcAft>
          <a:spcPct val="0"/>
        </a:spcAft>
        <a:defRPr sz="4400">
          <a:solidFill>
            <a:srgbClr val="FFFFFF"/>
          </a:solidFill>
          <a:latin typeface="Candara" pitchFamily="34" charset="0"/>
          <a:ea typeface="ＭＳ Ｐゴシック" pitchFamily="4" charset="-128"/>
        </a:defRPr>
      </a:lvl4pPr>
      <a:lvl5pPr algn="ctr" rtl="0" eaLnBrk="0" fontAlgn="base" hangingPunct="0">
        <a:spcBef>
          <a:spcPct val="0"/>
        </a:spcBef>
        <a:spcAft>
          <a:spcPct val="0"/>
        </a:spcAft>
        <a:defRPr sz="4400">
          <a:solidFill>
            <a:srgbClr val="FFFFFF"/>
          </a:solidFill>
          <a:latin typeface="Candara" pitchFamily="34" charset="0"/>
          <a:ea typeface="ＭＳ Ｐゴシック" pitchFamily="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4" charset="2"/>
        <a:buChar char=""/>
        <a:defRPr sz="2400" kern="1200">
          <a:solidFill>
            <a:schemeClr val="tx2"/>
          </a:solidFill>
          <a:latin typeface="+mn-lt"/>
          <a:ea typeface="ＭＳ Ｐゴシック" pitchFamily="4" charset="-128"/>
          <a:cs typeface="+mn-cs"/>
        </a:defRPr>
      </a:lvl1pPr>
      <a:lvl2pPr marL="576263" indent="-273050" algn="l" rtl="0" eaLnBrk="0" fontAlgn="base" hangingPunct="0">
        <a:spcBef>
          <a:spcPct val="20000"/>
        </a:spcBef>
        <a:spcAft>
          <a:spcPct val="0"/>
        </a:spcAft>
        <a:buClr>
          <a:schemeClr val="accent1"/>
        </a:buClr>
        <a:buSzPct val="100000"/>
        <a:buFont typeface="Symbol" pitchFamily="4" charset="2"/>
        <a:buChar char=""/>
        <a:defRPr sz="2200" kern="1200">
          <a:solidFill>
            <a:schemeClr val="tx2"/>
          </a:solidFill>
          <a:latin typeface="+mn-lt"/>
          <a:ea typeface="ＭＳ Ｐゴシック" pitchFamily="4" charset="-128"/>
          <a:cs typeface="+mn-cs"/>
        </a:defRPr>
      </a:lvl2pPr>
      <a:lvl3pPr marL="855663" indent="-228600" algn="l" rtl="0" eaLnBrk="0" fontAlgn="base" hangingPunct="0">
        <a:spcBef>
          <a:spcPct val="20000"/>
        </a:spcBef>
        <a:spcAft>
          <a:spcPct val="0"/>
        </a:spcAft>
        <a:buClr>
          <a:schemeClr val="accent1"/>
        </a:buClr>
        <a:buSzPct val="100000"/>
        <a:buFont typeface="Symbol" pitchFamily="4" charset="2"/>
        <a:buChar char=""/>
        <a:defRPr sz="2000" kern="1200">
          <a:solidFill>
            <a:schemeClr val="tx2"/>
          </a:solidFill>
          <a:latin typeface="+mn-lt"/>
          <a:ea typeface="ＭＳ Ｐゴシック" pitchFamily="4" charset="-128"/>
          <a:cs typeface="+mn-cs"/>
        </a:defRPr>
      </a:lvl3pPr>
      <a:lvl4pPr marL="1143000" indent="-228600" algn="l" rtl="0" eaLnBrk="0" fontAlgn="base" hangingPunct="0">
        <a:spcBef>
          <a:spcPct val="20000"/>
        </a:spcBef>
        <a:spcAft>
          <a:spcPct val="0"/>
        </a:spcAft>
        <a:buClr>
          <a:schemeClr val="accent1"/>
        </a:buClr>
        <a:buSzPct val="100000"/>
        <a:buFont typeface="Symbol" pitchFamily="4" charset="2"/>
        <a:buChar char=""/>
        <a:defRPr sz="2000" kern="1200">
          <a:solidFill>
            <a:schemeClr val="tx2"/>
          </a:solidFill>
          <a:latin typeface="+mn-lt"/>
          <a:ea typeface="ＭＳ Ｐゴシック" pitchFamily="4" charset="-128"/>
          <a:cs typeface="+mn-cs"/>
        </a:defRPr>
      </a:lvl4pPr>
      <a:lvl5pPr marL="1462088" indent="-228600" algn="l" rtl="0" eaLnBrk="0" fontAlgn="base" hangingPunct="0">
        <a:spcBef>
          <a:spcPct val="20000"/>
        </a:spcBef>
        <a:spcAft>
          <a:spcPct val="0"/>
        </a:spcAft>
        <a:buClr>
          <a:schemeClr val="accent1"/>
        </a:buClr>
        <a:buSzPct val="100000"/>
        <a:buFont typeface="Symbol" pitchFamily="4" charset="2"/>
        <a:buChar char=""/>
        <a:defRPr sz="1600" kern="1200">
          <a:solidFill>
            <a:schemeClr val="tx2"/>
          </a:solidFill>
          <a:latin typeface="+mn-lt"/>
          <a:ea typeface="ＭＳ Ｐゴシック" pitchFamily="4" charset="-128"/>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5.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3850" y="2130425"/>
            <a:ext cx="8424863" cy="1470025"/>
          </a:xfrm>
        </p:spPr>
        <p:txBody>
          <a:bodyPr/>
          <a:lstStyle/>
          <a:p>
            <a:pPr algn="l" eaLnBrk="1" hangingPunct="1"/>
            <a:r>
              <a:rPr lang="fr-FR" sz="3200" smtClean="0"/>
              <a:t>RECHERCHE ACTIVE DES PATIENTS VIH + PERDUS DE VUE, SUR L’HOPITAL AVICENNE</a:t>
            </a:r>
          </a:p>
        </p:txBody>
      </p:sp>
      <p:sp>
        <p:nvSpPr>
          <p:cNvPr id="8195" name="Rectangle 3"/>
          <p:cNvSpPr>
            <a:spLocks noGrp="1" noChangeArrowheads="1"/>
          </p:cNvSpPr>
          <p:nvPr>
            <p:ph type="subTitle" idx="1"/>
          </p:nvPr>
        </p:nvSpPr>
        <p:spPr>
          <a:xfrm>
            <a:off x="1371600" y="3556000"/>
            <a:ext cx="6400800" cy="1473200"/>
          </a:xfrm>
        </p:spPr>
        <p:txBody>
          <a:bodyPr/>
          <a:lstStyle/>
          <a:p>
            <a:pPr eaLnBrk="1" hangingPunct="1"/>
            <a:endParaRPr lang="fr-FR" smtClean="0"/>
          </a:p>
          <a:p>
            <a:pPr eaLnBrk="1" hangingPunct="1"/>
            <a:endParaRPr lang="fr-FR" smtClean="0"/>
          </a:p>
        </p:txBody>
      </p:sp>
      <p:pic>
        <p:nvPicPr>
          <p:cNvPr id="8196" name="Picture 5"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21717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7543800" y="66294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4" charset="-128"/>
              </a:defRPr>
            </a:lvl9pPr>
          </a:lstStyle>
          <a:p>
            <a:pPr eaLnBrk="1" hangingPunct="1">
              <a:spcBef>
                <a:spcPct val="50000"/>
              </a:spcBef>
            </a:pPr>
            <a:r>
              <a:rPr lang="fr-FR" sz="1400"/>
              <a:t>P.HONORE 2015</a:t>
            </a:r>
          </a:p>
        </p:txBody>
      </p:sp>
      <p:sp>
        <p:nvSpPr>
          <p:cNvPr id="8198"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8199" name="Objet 2"/>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8201" r:id="rId4" imgW="7582958" imgH="5219048" progId="MSPhotoEd.3">
                  <p:embed/>
                </p:oleObj>
              </mc:Choice>
              <mc:Fallback>
                <p:oleObj r:id="rId4" imgW="7582958" imgH="5219048" progId="MSPhotoEd.3">
                  <p:embed/>
                  <p:pic>
                    <p:nvPicPr>
                      <p:cNvPr id="0" name="Obje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0" name="Rectangle 11"/>
          <p:cNvSpPr>
            <a:spLocks noChangeArrowheads="1"/>
          </p:cNvSpPr>
          <p:nvPr/>
        </p:nvSpPr>
        <p:spPr bwMode="auto">
          <a:xfrm>
            <a:off x="0" y="1152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23850" y="1341438"/>
            <a:ext cx="7848600" cy="5715000"/>
          </a:xfrm>
        </p:spPr>
        <p:txBody>
          <a:bodyPr/>
          <a:lstStyle/>
          <a:p>
            <a:pPr marL="365125" indent="-255588" eaLnBrk="1" hangingPunct="1">
              <a:lnSpc>
                <a:spcPct val="70000"/>
              </a:lnSpc>
              <a:buFontTx/>
              <a:buNone/>
            </a:pPr>
            <a:endParaRPr lang="fr-FR" smtClean="0"/>
          </a:p>
          <a:p>
            <a:pPr marL="365125" indent="-255588" algn="just" eaLnBrk="1" hangingPunct="1">
              <a:lnSpc>
                <a:spcPct val="70000"/>
              </a:lnSpc>
              <a:buFontTx/>
              <a:buNone/>
            </a:pPr>
            <a:endParaRPr lang="fr-FR" b="1" smtClean="0"/>
          </a:p>
          <a:p>
            <a:pPr marL="365125" indent="-255588" algn="just" eaLnBrk="1" hangingPunct="1">
              <a:lnSpc>
                <a:spcPct val="70000"/>
              </a:lnSpc>
              <a:buFontTx/>
              <a:buNone/>
            </a:pPr>
            <a:r>
              <a:rPr lang="fr-FR" b="1" u="sng" smtClean="0"/>
              <a:t>CONTEXTE:</a:t>
            </a:r>
          </a:p>
          <a:p>
            <a:pPr marL="365125" indent="-255588" algn="just" eaLnBrk="1" hangingPunct="1">
              <a:lnSpc>
                <a:spcPct val="70000"/>
              </a:lnSpc>
              <a:buFontTx/>
              <a:buNone/>
            </a:pPr>
            <a:endParaRPr lang="fr-FR" sz="2000" u="sng" smtClean="0"/>
          </a:p>
          <a:p>
            <a:pPr marL="365125" indent="-255588" algn="just" eaLnBrk="1" hangingPunct="1">
              <a:lnSpc>
                <a:spcPct val="70000"/>
              </a:lnSpc>
              <a:spcBef>
                <a:spcPts val="800"/>
              </a:spcBef>
              <a:buFont typeface="Wingdings 3" pitchFamily="4" charset="2"/>
              <a:buNone/>
            </a:pPr>
            <a:r>
              <a:rPr lang="fr-FR" sz="2000" smtClean="0">
                <a:cs typeface="Arial" charset="0"/>
              </a:rPr>
              <a:t>Le problème des perdus de vue est rencontré dans tous les centres du COREVIH, avec une fréquence variable selon les centres, mais particulièrement élevée sur Avicenne.</a:t>
            </a:r>
          </a:p>
          <a:p>
            <a:pPr marL="365125" indent="-255588" algn="just" eaLnBrk="1" hangingPunct="1">
              <a:lnSpc>
                <a:spcPct val="70000"/>
              </a:lnSpc>
              <a:spcBef>
                <a:spcPts val="800"/>
              </a:spcBef>
              <a:buFont typeface="Wingdings 3" pitchFamily="4" charset="2"/>
              <a:buChar char=""/>
            </a:pPr>
            <a:endParaRPr lang="fr-FR" sz="2000" smtClean="0">
              <a:cs typeface="Arial" charset="0"/>
            </a:endParaRPr>
          </a:p>
          <a:p>
            <a:pPr marL="365125" indent="-255588" algn="just" eaLnBrk="1" hangingPunct="1">
              <a:lnSpc>
                <a:spcPct val="70000"/>
              </a:lnSpc>
              <a:spcBef>
                <a:spcPts val="800"/>
              </a:spcBef>
              <a:buFont typeface="Wingdings 3" pitchFamily="4" charset="2"/>
              <a:buNone/>
            </a:pPr>
            <a:endParaRPr lang="fr-FR" sz="2000" smtClean="0">
              <a:cs typeface="Arial" charset="0"/>
            </a:endParaRPr>
          </a:p>
          <a:p>
            <a:pPr marL="365125" indent="-255588" algn="just" eaLnBrk="1" hangingPunct="1">
              <a:lnSpc>
                <a:spcPct val="70000"/>
              </a:lnSpc>
              <a:buFont typeface="Wingdings 3" pitchFamily="4" charset="2"/>
              <a:buNone/>
            </a:pPr>
            <a:r>
              <a:rPr lang="fr-FR" sz="2000" smtClean="0">
                <a:cs typeface="Arial" charset="0"/>
              </a:rPr>
              <a:t>Le rapport d’activité 2010 faisait ressortir un taux moyen de perdus de vue de près de 9% ( 10% en 2011) qui allait jusqu’à </a:t>
            </a:r>
            <a:r>
              <a:rPr lang="fr-FR" sz="2000" smtClean="0">
                <a:solidFill>
                  <a:srgbClr val="FF0000"/>
                </a:solidFill>
                <a:cs typeface="Arial" charset="0"/>
              </a:rPr>
              <a:t>14%</a:t>
            </a:r>
            <a:r>
              <a:rPr lang="fr-FR" sz="2000" smtClean="0">
                <a:cs typeface="Arial" charset="0"/>
              </a:rPr>
              <a:t> sur </a:t>
            </a:r>
            <a:r>
              <a:rPr lang="fr-FR" sz="2000" b="1" smtClean="0">
                <a:cs typeface="Arial" charset="0"/>
              </a:rPr>
              <a:t>Avicenne</a:t>
            </a:r>
            <a:r>
              <a:rPr lang="fr-FR" sz="2000" smtClean="0">
                <a:cs typeface="Arial" charset="0"/>
              </a:rPr>
              <a:t>, alors que les données rapportées dans la littérature font état d’environ 5- 6% dans les cohortes occidentales</a:t>
            </a:r>
            <a:r>
              <a:rPr lang="fr-FR" sz="2000" smtClean="0"/>
              <a:t>. </a:t>
            </a:r>
          </a:p>
        </p:txBody>
      </p:sp>
      <p:pic>
        <p:nvPicPr>
          <p:cNvPr id="9219"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232886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0" name="Objet 1"/>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9221" r:id="rId4" imgW="7582958" imgH="5219048" progId="MSPhotoEd.3">
                  <p:embed/>
                </p:oleObj>
              </mc:Choice>
              <mc:Fallback>
                <p:oleObj r:id="rId4" imgW="7582958" imgH="5219048" progId="MSPhotoEd.3">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250825" y="1125538"/>
            <a:ext cx="8447088" cy="5395912"/>
          </a:xfrm>
        </p:spPr>
        <p:txBody>
          <a:bodyPr/>
          <a:lstStyle/>
          <a:p>
            <a:pPr marL="109538" indent="0" algn="just" eaLnBrk="1" hangingPunct="1">
              <a:lnSpc>
                <a:spcPct val="90000"/>
              </a:lnSpc>
              <a:buFont typeface="Symbol" pitchFamily="4" charset="2"/>
              <a:buNone/>
            </a:pPr>
            <a:endParaRPr lang="fr-FR" sz="2000" smtClean="0">
              <a:cs typeface="Arial" charset="0"/>
            </a:endParaRPr>
          </a:p>
          <a:p>
            <a:pPr marL="109538" indent="0" algn="just" eaLnBrk="1" hangingPunct="1">
              <a:lnSpc>
                <a:spcPct val="90000"/>
              </a:lnSpc>
              <a:buFont typeface="Symbol" pitchFamily="4" charset="2"/>
              <a:buNone/>
            </a:pPr>
            <a:endParaRPr lang="fr-FR" sz="2000" smtClean="0">
              <a:cs typeface="Arial" charset="0"/>
            </a:endParaRPr>
          </a:p>
          <a:p>
            <a:pPr marL="109538" indent="0" algn="just" eaLnBrk="1" hangingPunct="1">
              <a:lnSpc>
                <a:spcPct val="90000"/>
              </a:lnSpc>
              <a:buFont typeface="Symbol" pitchFamily="4" charset="2"/>
              <a:buNone/>
            </a:pPr>
            <a:endParaRPr lang="fr-FR" sz="2000" smtClean="0">
              <a:cs typeface="Arial" charset="0"/>
            </a:endParaRPr>
          </a:p>
          <a:p>
            <a:pPr marL="109538" indent="0" algn="just" eaLnBrk="1" hangingPunct="1">
              <a:lnSpc>
                <a:spcPct val="90000"/>
              </a:lnSpc>
              <a:buFont typeface="Symbol" pitchFamily="4" charset="2"/>
              <a:buNone/>
            </a:pPr>
            <a:r>
              <a:rPr lang="fr-FR" sz="2000" smtClean="0">
                <a:cs typeface="Arial" charset="0"/>
              </a:rPr>
              <a:t>Thématique identifiée comme </a:t>
            </a:r>
            <a:r>
              <a:rPr lang="fr-FR" sz="2000" b="1" smtClean="0">
                <a:cs typeface="Arial" charset="0"/>
              </a:rPr>
              <a:t>PRIORITAIRE</a:t>
            </a:r>
            <a:r>
              <a:rPr lang="fr-FR" sz="2000" smtClean="0">
                <a:cs typeface="Arial" charset="0"/>
              </a:rPr>
              <a:t> avec création de la commission « perdus de vue » en 2012, qui propose une action harmonisée et coordonnée pour les perdus de vue sous forme de procédure standardisée afin de mieux les répertorier et prévenir la perte de suivi.</a:t>
            </a:r>
          </a:p>
          <a:p>
            <a:pPr marL="109538" indent="0" algn="just" eaLnBrk="1" hangingPunct="1">
              <a:lnSpc>
                <a:spcPct val="90000"/>
              </a:lnSpc>
              <a:buFont typeface="Wingdings 3" pitchFamily="4" charset="2"/>
              <a:buNone/>
            </a:pPr>
            <a:endParaRPr lang="fr-FR" sz="2000" smtClean="0">
              <a:cs typeface="Arial" charset="0"/>
            </a:endParaRPr>
          </a:p>
          <a:p>
            <a:pPr marL="109538" indent="0" algn="just" eaLnBrk="1" hangingPunct="1">
              <a:lnSpc>
                <a:spcPct val="80000"/>
              </a:lnSpc>
              <a:buFont typeface="Symbol" pitchFamily="4" charset="2"/>
              <a:buNone/>
            </a:pPr>
            <a:r>
              <a:rPr lang="fr-FR" sz="2000" smtClean="0">
                <a:cs typeface="Arial" charset="0"/>
              </a:rPr>
              <a:t>Cette procédure s’adresse :	</a:t>
            </a:r>
          </a:p>
          <a:p>
            <a:pPr marL="109538" indent="0" algn="just" eaLnBrk="1" hangingPunct="1">
              <a:lnSpc>
                <a:spcPct val="80000"/>
              </a:lnSpc>
              <a:buFontTx/>
              <a:buNone/>
            </a:pPr>
            <a:r>
              <a:rPr lang="fr-FR" sz="2000" smtClean="0">
                <a:cs typeface="Arial" charset="0"/>
              </a:rPr>
              <a:t>     - Aux utilisateurs de NADIS : Médecins , IDE, Secrétaires.		</a:t>
            </a:r>
          </a:p>
          <a:p>
            <a:pPr marL="109538" indent="0" algn="just" eaLnBrk="1" hangingPunct="1">
              <a:lnSpc>
                <a:spcPct val="80000"/>
              </a:lnSpc>
              <a:buFontTx/>
              <a:buNone/>
            </a:pPr>
            <a:r>
              <a:rPr lang="fr-FR" sz="2000" smtClean="0">
                <a:cs typeface="Arial" charset="0"/>
              </a:rPr>
              <a:t>     - Aux Tecs du COREVIH.</a:t>
            </a:r>
          </a:p>
          <a:p>
            <a:pPr marL="109538" indent="0" algn="just" eaLnBrk="1" hangingPunct="1">
              <a:lnSpc>
                <a:spcPct val="80000"/>
              </a:lnSpc>
              <a:buFontTx/>
              <a:buNone/>
            </a:pPr>
            <a:endParaRPr lang="fr-FR" sz="2000" smtClean="0">
              <a:cs typeface="Arial" charset="0"/>
            </a:endParaRPr>
          </a:p>
          <a:p>
            <a:pPr marL="109538" indent="0" algn="just" eaLnBrk="1" hangingPunct="1">
              <a:lnSpc>
                <a:spcPct val="80000"/>
              </a:lnSpc>
              <a:buFontTx/>
              <a:buNone/>
            </a:pPr>
            <a:r>
              <a:rPr lang="fr-FR" sz="2000" b="1" smtClean="0">
                <a:cs typeface="Arial" charset="0"/>
              </a:rPr>
              <a:t>Sensibilisation particulière sur cette problématique :</a:t>
            </a:r>
          </a:p>
          <a:p>
            <a:pPr marL="365125" lvl="2" indent="-255588" algn="just" eaLnBrk="1" hangingPunct="1">
              <a:lnSpc>
                <a:spcPct val="80000"/>
              </a:lnSpc>
              <a:spcBef>
                <a:spcPts val="400"/>
              </a:spcBef>
              <a:buSzPct val="68000"/>
              <a:buFont typeface="Symbol" pitchFamily="4" charset="2"/>
              <a:buNone/>
            </a:pPr>
            <a:r>
              <a:rPr lang="fr-FR" smtClean="0">
                <a:cs typeface="Arial" charset="0"/>
              </a:rPr>
              <a:t>	Au regard du taux de PDV de 14% , cette procédure de travail été mise en place et testée sur </a:t>
            </a:r>
            <a:r>
              <a:rPr lang="fr-FR" b="1" smtClean="0">
                <a:cs typeface="Arial" charset="0"/>
              </a:rPr>
              <a:t>Avicenne </a:t>
            </a:r>
            <a:r>
              <a:rPr lang="fr-FR" smtClean="0">
                <a:cs typeface="Arial" charset="0"/>
              </a:rPr>
              <a:t> ⇨ </a:t>
            </a:r>
            <a:r>
              <a:rPr lang="fr-FR" b="1" smtClean="0">
                <a:cs typeface="Arial" charset="0"/>
              </a:rPr>
              <a:t>Travail d’équipe du service basé sur la communication des informations</a:t>
            </a:r>
          </a:p>
          <a:p>
            <a:pPr marL="109538" indent="0" algn="just" eaLnBrk="1" hangingPunct="1">
              <a:lnSpc>
                <a:spcPct val="80000"/>
              </a:lnSpc>
            </a:pPr>
            <a:endParaRPr lang="fr-FR" b="1" smtClean="0">
              <a:cs typeface="Arial" charset="0"/>
            </a:endParaRPr>
          </a:p>
          <a:p>
            <a:pPr marL="109538" indent="0" algn="just" eaLnBrk="1" hangingPunct="1">
              <a:lnSpc>
                <a:spcPct val="90000"/>
              </a:lnSpc>
              <a:buFont typeface="Wingdings 3" pitchFamily="4" charset="2"/>
              <a:buChar char=""/>
            </a:pPr>
            <a:endParaRPr lang="fr-FR" b="1" smtClean="0"/>
          </a:p>
          <a:p>
            <a:pPr marL="109538" indent="0" algn="just" eaLnBrk="1" hangingPunct="1">
              <a:lnSpc>
                <a:spcPct val="90000"/>
              </a:lnSpc>
              <a:buFont typeface="Wingdings 3" pitchFamily="4" charset="2"/>
              <a:buChar char=""/>
            </a:pPr>
            <a:endParaRPr lang="fr-FR" b="1" smtClean="0"/>
          </a:p>
          <a:p>
            <a:pPr marL="109538" indent="0" algn="just" eaLnBrk="1" hangingPunct="1">
              <a:lnSpc>
                <a:spcPct val="90000"/>
              </a:lnSpc>
              <a:buFont typeface="Wingdings 3" pitchFamily="4" charset="2"/>
              <a:buChar char=""/>
            </a:pPr>
            <a:endParaRPr lang="fr-FR" b="1" smtClean="0"/>
          </a:p>
          <a:p>
            <a:pPr marL="109538" indent="0" algn="just" eaLnBrk="1" hangingPunct="1">
              <a:lnSpc>
                <a:spcPct val="90000"/>
              </a:lnSpc>
              <a:buFont typeface="Wingdings 3" pitchFamily="4" charset="2"/>
              <a:buChar char=""/>
            </a:pPr>
            <a:endParaRPr lang="fr-FR" b="1" smtClean="0"/>
          </a:p>
          <a:p>
            <a:pPr marL="109538" indent="0" eaLnBrk="1" hangingPunct="1">
              <a:lnSpc>
                <a:spcPct val="90000"/>
              </a:lnSpc>
              <a:buFont typeface="Wingdings 3" pitchFamily="4" charset="2"/>
              <a:buChar char=""/>
            </a:pPr>
            <a:endParaRPr lang="fr-FR" b="1" smtClean="0"/>
          </a:p>
        </p:txBody>
      </p:sp>
      <p:graphicFrame>
        <p:nvGraphicFramePr>
          <p:cNvPr id="10243" name="Objet 2"/>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0245" r:id="rId3" imgW="7582958" imgH="5219048" progId="MSPhotoEd.3">
                  <p:embed/>
                </p:oleObj>
              </mc:Choice>
              <mc:Fallback>
                <p:oleObj r:id="rId3" imgW="7582958" imgH="5219048" progId="MSPhotoEd.3">
                  <p:embed/>
                  <p:pic>
                    <p:nvPicPr>
                      <p:cNvPr id="0" name="Obje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44" name="Picture 4" descr="bandeau1_gauc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6038"/>
            <a:ext cx="22558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a:xfrm>
            <a:off x="250825" y="1447800"/>
            <a:ext cx="8435975" cy="5294313"/>
          </a:xfrm>
        </p:spPr>
        <p:txBody>
          <a:bodyPr/>
          <a:lstStyle/>
          <a:p>
            <a:pPr marL="392113" lvl="1" indent="0" algn="just" eaLnBrk="1" hangingPunct="1">
              <a:lnSpc>
                <a:spcPct val="60000"/>
              </a:lnSpc>
              <a:buFont typeface="Symbol" pitchFamily="4" charset="2"/>
              <a:buNone/>
              <a:defRPr/>
            </a:pPr>
            <a:endParaRPr lang="fr-FR" dirty="0" smtClean="0"/>
          </a:p>
          <a:p>
            <a:pPr marL="392113" lvl="1" indent="0" algn="just" eaLnBrk="1" hangingPunct="1">
              <a:lnSpc>
                <a:spcPct val="60000"/>
              </a:lnSpc>
              <a:buFont typeface="Symbol" pitchFamily="4" charset="2"/>
              <a:buNone/>
              <a:defRPr/>
            </a:pPr>
            <a:r>
              <a:rPr lang="fr-FR" b="1" dirty="0" smtClean="0"/>
              <a:t>1)Actions </a:t>
            </a:r>
            <a:r>
              <a:rPr lang="fr-FR" sz="2800" b="1" dirty="0" smtClean="0"/>
              <a:t>déjà  menées </a:t>
            </a:r>
            <a:r>
              <a:rPr lang="fr-FR" b="1" dirty="0" smtClean="0"/>
              <a:t>par les utilisateurs NADIS : Médecins, ou IDE (ETP)  ou Secrétaires</a:t>
            </a:r>
            <a:r>
              <a:rPr lang="fr-FR" sz="2000" b="1" dirty="0" smtClean="0"/>
              <a:t>.</a:t>
            </a:r>
          </a:p>
          <a:p>
            <a:pPr marL="392113" lvl="1" indent="0" algn="just" eaLnBrk="1" hangingPunct="1">
              <a:lnSpc>
                <a:spcPct val="60000"/>
              </a:lnSpc>
              <a:buFont typeface="Symbol" pitchFamily="4" charset="2"/>
              <a:buNone/>
              <a:defRPr/>
            </a:pPr>
            <a:endParaRPr lang="fr-FR" sz="2000" dirty="0" smtClean="0"/>
          </a:p>
          <a:p>
            <a:pPr marL="1087438" lvl="2" indent="-457200" eaLnBrk="1" hangingPunct="1">
              <a:lnSpc>
                <a:spcPct val="60000"/>
              </a:lnSpc>
              <a:buFont typeface="Wingdings" pitchFamily="4" charset="2"/>
              <a:buChar char="§"/>
              <a:defRPr/>
            </a:pPr>
            <a:r>
              <a:rPr lang="fr-FR" b="1" dirty="0" smtClean="0"/>
              <a:t>Mise à jour régulière de la fiche administrative  de chacun des patients : </a:t>
            </a:r>
          </a:p>
          <a:p>
            <a:pPr marL="1087438" lvl="2" indent="-457200" eaLnBrk="1" hangingPunct="1">
              <a:lnSpc>
                <a:spcPct val="60000"/>
              </a:lnSpc>
              <a:buFont typeface="Symbol" pitchFamily="4" charset="2"/>
              <a:buNone/>
              <a:defRPr/>
            </a:pPr>
            <a:r>
              <a:rPr lang="fr-FR" dirty="0" smtClean="0"/>
              <a:t>     Les coordonnées postales et téléphoniques</a:t>
            </a:r>
          </a:p>
          <a:p>
            <a:pPr marL="392113" lvl="1" indent="0" eaLnBrk="1" hangingPunct="1">
              <a:lnSpc>
                <a:spcPct val="70000"/>
              </a:lnSpc>
              <a:spcBef>
                <a:spcPts val="325"/>
              </a:spcBef>
              <a:buFont typeface="Symbol" pitchFamily="4" charset="2"/>
              <a:buNone/>
              <a:defRPr/>
            </a:pPr>
            <a:r>
              <a:rPr lang="fr-FR" dirty="0" smtClean="0"/>
              <a:t>         </a:t>
            </a:r>
            <a:r>
              <a:rPr lang="fr-FR" sz="2000" dirty="0" smtClean="0"/>
              <a:t>Les coordonnées du médecin traitant:  en cas d’absence de 	MT ,    </a:t>
            </a:r>
            <a:r>
              <a:rPr lang="fr-FR" dirty="0" smtClean="0"/>
              <a:t>	</a:t>
            </a:r>
            <a:r>
              <a:rPr lang="fr-FR" sz="2000" dirty="0" smtClean="0"/>
              <a:t>proposition aux patients d’une liste de médecins  généralistes 	de proximité. </a:t>
            </a:r>
          </a:p>
          <a:p>
            <a:pPr marL="392113" lvl="1" indent="0" eaLnBrk="1" hangingPunct="1">
              <a:lnSpc>
                <a:spcPct val="70000"/>
              </a:lnSpc>
              <a:spcBef>
                <a:spcPts val="325"/>
              </a:spcBef>
              <a:buFont typeface="Wingdings" pitchFamily="4" charset="2"/>
              <a:buChar char="§"/>
              <a:defRPr/>
            </a:pPr>
            <a:r>
              <a:rPr lang="fr-FR" dirty="0" smtClean="0"/>
              <a:t>	</a:t>
            </a:r>
            <a:r>
              <a:rPr lang="fr-FR" sz="2000" b="1" dirty="0" smtClean="0"/>
              <a:t>Relance systématique </a:t>
            </a:r>
            <a:r>
              <a:rPr lang="fr-FR" sz="2000" dirty="0" smtClean="0"/>
              <a:t>au patient en cas d’absence à une          consultation programmée: soit par voie téléphonique le plus souvent , soit par envoi d’un courrier:</a:t>
            </a:r>
          </a:p>
          <a:p>
            <a:pPr marL="917575" lvl="3" indent="0" algn="just" eaLnBrk="1" hangingPunct="1">
              <a:lnSpc>
                <a:spcPct val="70000"/>
              </a:lnSpc>
              <a:spcBef>
                <a:spcPts val="325"/>
              </a:spcBef>
              <a:buFont typeface="Wingdings" pitchFamily="4" charset="2"/>
              <a:buChar char="ü"/>
              <a:defRPr/>
            </a:pPr>
            <a:r>
              <a:rPr lang="fr-FR" dirty="0" smtClean="0"/>
              <a:t> Le moyen de relance est décidé au cas par cas, en fonction des données disponibles (tel, coordonnées) et de l’éventuel souhait exprimé par le patient de ne pas recevoir de courrier venant de l’hôpital, à son domicile .</a:t>
            </a:r>
          </a:p>
          <a:p>
            <a:pPr marL="350838" lvl="1" indent="0" algn="just" eaLnBrk="1" hangingPunct="1">
              <a:lnSpc>
                <a:spcPct val="70000"/>
              </a:lnSpc>
              <a:spcBef>
                <a:spcPts val="325"/>
              </a:spcBef>
              <a:buFont typeface="Wingdings" pitchFamily="4" charset="2"/>
              <a:buChar char="ü"/>
              <a:defRPr/>
            </a:pPr>
            <a:endParaRPr lang="fr-FR" b="1" dirty="0"/>
          </a:p>
          <a:p>
            <a:pPr marL="693738" lvl="1" indent="-342900" algn="just" eaLnBrk="1" hangingPunct="1">
              <a:lnSpc>
                <a:spcPct val="70000"/>
              </a:lnSpc>
              <a:spcBef>
                <a:spcPts val="325"/>
              </a:spcBef>
              <a:buFont typeface="Wingdings" pitchFamily="2" charset="2"/>
              <a:buChar char="§"/>
              <a:defRPr/>
            </a:pPr>
            <a:r>
              <a:rPr lang="fr-FR" b="1" dirty="0" smtClean="0"/>
              <a:t>Mise en place d’un suivi  ETP </a:t>
            </a:r>
            <a:r>
              <a:rPr lang="fr-FR" dirty="0" smtClean="0"/>
              <a:t>dés le début de la prise en charge </a:t>
            </a:r>
          </a:p>
          <a:p>
            <a:pPr marL="917575" lvl="3" indent="0" eaLnBrk="1" hangingPunct="1">
              <a:lnSpc>
                <a:spcPct val="60000"/>
              </a:lnSpc>
              <a:buFontTx/>
              <a:buNone/>
              <a:defRPr/>
            </a:pPr>
            <a:endParaRPr lang="fr-FR" sz="1600" dirty="0" smtClean="0"/>
          </a:p>
          <a:p>
            <a:pPr marL="917575" lvl="3" indent="0" eaLnBrk="1" hangingPunct="1">
              <a:lnSpc>
                <a:spcPct val="60000"/>
              </a:lnSpc>
              <a:buFontTx/>
              <a:buNone/>
              <a:defRPr/>
            </a:pPr>
            <a:r>
              <a:rPr lang="fr-FR" sz="600" dirty="0" smtClean="0"/>
              <a:t> </a:t>
            </a:r>
          </a:p>
          <a:p>
            <a:pPr marL="1087438" lvl="2" indent="-457200" eaLnBrk="1" hangingPunct="1">
              <a:lnSpc>
                <a:spcPct val="60000"/>
              </a:lnSpc>
              <a:buFont typeface="Wingdings" pitchFamily="4" charset="2"/>
              <a:buChar char="u"/>
              <a:defRPr/>
            </a:pPr>
            <a:endParaRPr lang="fr-FR" sz="1000" dirty="0" smtClean="0"/>
          </a:p>
          <a:p>
            <a:pPr eaLnBrk="1" hangingPunct="1">
              <a:lnSpc>
                <a:spcPct val="60000"/>
              </a:lnSpc>
              <a:defRPr/>
            </a:pPr>
            <a:endParaRPr lang="fr-FR" sz="1800" dirty="0" smtClean="0"/>
          </a:p>
        </p:txBody>
      </p:sp>
      <p:pic>
        <p:nvPicPr>
          <p:cNvPr id="1126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5146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ZoneTexte 6"/>
          <p:cNvSpPr txBox="1">
            <a:spLocks noChangeArrowheads="1"/>
          </p:cNvSpPr>
          <p:nvPr/>
        </p:nvSpPr>
        <p:spPr bwMode="auto">
          <a:xfrm>
            <a:off x="2916238" y="609600"/>
            <a:ext cx="5541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4" charset="-128"/>
              </a:defRPr>
            </a:lvl9pPr>
          </a:lstStyle>
          <a:p>
            <a:pPr eaLnBrk="1" hangingPunct="1"/>
            <a:endParaRPr lang="fr-FR" sz="2400" b="1">
              <a:solidFill>
                <a:schemeClr val="bg1"/>
              </a:solidFill>
            </a:endParaRPr>
          </a:p>
          <a:p>
            <a:pPr eaLnBrk="1" hangingPunct="1"/>
            <a:r>
              <a:rPr lang="fr-FR" sz="2400" b="1">
                <a:solidFill>
                  <a:schemeClr val="bg1"/>
                </a:solidFill>
              </a:rPr>
              <a:t>ACTIONS MENEES SUR AVICENNE </a:t>
            </a:r>
          </a:p>
        </p:txBody>
      </p:sp>
      <p:graphicFrame>
        <p:nvGraphicFramePr>
          <p:cNvPr id="11269" name="Objet 1"/>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1270" r:id="rId4" imgW="7582958" imgH="5219048" progId="MSPhotoEd.3">
                  <p:embed/>
                </p:oleObj>
              </mc:Choice>
              <mc:Fallback>
                <p:oleObj r:id="rId4" imgW="7582958" imgH="5219048" progId="MSPhotoEd.3">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p:cNvSpPr>
            <a:spLocks noGrp="1"/>
          </p:cNvSpPr>
          <p:nvPr>
            <p:ph idx="1"/>
          </p:nvPr>
        </p:nvSpPr>
        <p:spPr>
          <a:xfrm>
            <a:off x="152400" y="1447800"/>
            <a:ext cx="8839200" cy="5211763"/>
          </a:xfrm>
        </p:spPr>
        <p:txBody>
          <a:bodyPr/>
          <a:lstStyle/>
          <a:p>
            <a:pPr marL="422275" lvl="1" indent="0" algn="just" eaLnBrk="1" hangingPunct="1">
              <a:lnSpc>
                <a:spcPct val="80000"/>
              </a:lnSpc>
              <a:spcBef>
                <a:spcPts val="325"/>
              </a:spcBef>
              <a:buFont typeface="Symbol" pitchFamily="4" charset="2"/>
              <a:buNone/>
            </a:pPr>
            <a:endParaRPr lang="fr-FR" sz="2000" b="1" smtClean="0"/>
          </a:p>
          <a:p>
            <a:pPr marL="422275" lvl="1" indent="0" algn="just" eaLnBrk="1" hangingPunct="1">
              <a:lnSpc>
                <a:spcPct val="80000"/>
              </a:lnSpc>
              <a:spcBef>
                <a:spcPts val="325"/>
              </a:spcBef>
              <a:buFont typeface="Symbol" pitchFamily="4" charset="2"/>
              <a:buNone/>
            </a:pPr>
            <a:endParaRPr lang="fr-FR" sz="2000" b="1" smtClean="0"/>
          </a:p>
          <a:p>
            <a:pPr marL="422275" lvl="1" indent="0" algn="just" eaLnBrk="1" hangingPunct="1">
              <a:lnSpc>
                <a:spcPct val="80000"/>
              </a:lnSpc>
              <a:spcBef>
                <a:spcPts val="325"/>
              </a:spcBef>
              <a:buFont typeface="Symbol" pitchFamily="4" charset="2"/>
              <a:buNone/>
            </a:pPr>
            <a:r>
              <a:rPr lang="fr-FR" sz="2000" b="1" smtClean="0"/>
              <a:t>1)Actions </a:t>
            </a:r>
            <a:r>
              <a:rPr lang="fr-FR" sz="2800" b="1" smtClean="0"/>
              <a:t> suggérées </a:t>
            </a:r>
            <a:r>
              <a:rPr lang="fr-FR" sz="2000" b="1" smtClean="0"/>
              <a:t>pour les utilisateurs NADIS Médecins, ou IDE (ETP)   ou Secrétaires</a:t>
            </a:r>
          </a:p>
          <a:p>
            <a:pPr marL="422275" lvl="1" indent="0" algn="just" eaLnBrk="1" hangingPunct="1">
              <a:lnSpc>
                <a:spcPct val="80000"/>
              </a:lnSpc>
              <a:spcBef>
                <a:spcPts val="325"/>
              </a:spcBef>
              <a:buFont typeface="Symbol" pitchFamily="4" charset="2"/>
              <a:buNone/>
            </a:pPr>
            <a:endParaRPr lang="fr-FR" sz="2000" smtClean="0"/>
          </a:p>
          <a:p>
            <a:pPr marL="973138" lvl="2" indent="-342900" algn="just" eaLnBrk="1" hangingPunct="1">
              <a:lnSpc>
                <a:spcPct val="70000"/>
              </a:lnSpc>
              <a:buFont typeface="Arial" charset="0"/>
              <a:buChar char="•"/>
            </a:pPr>
            <a:r>
              <a:rPr lang="fr-FR" b="1" smtClean="0"/>
              <a:t>RAPPEL régulier</a:t>
            </a:r>
            <a:r>
              <a:rPr lang="fr-FR" smtClean="0"/>
              <a:t> aux médecins de ne créer des recours qu’en cas de consultation réelle (pas de création de recours en l’absence de CS). En cas de non venue à une CS, une note de type « ne s’est pas présenté à la consultation + date ) est apportée dans l’onglet « ajouter un commentaire » du dernier recours. </a:t>
            </a:r>
          </a:p>
          <a:p>
            <a:pPr marL="422275" lvl="1" indent="0" algn="just" eaLnBrk="1" hangingPunct="1">
              <a:lnSpc>
                <a:spcPct val="80000"/>
              </a:lnSpc>
              <a:spcBef>
                <a:spcPts val="325"/>
              </a:spcBef>
              <a:buFont typeface="Symbol" pitchFamily="4" charset="2"/>
              <a:buNone/>
            </a:pPr>
            <a:endParaRPr lang="fr-FR" sz="2000" smtClean="0"/>
          </a:p>
          <a:p>
            <a:pPr marL="973138" lvl="2" indent="-342900" algn="just" eaLnBrk="1" hangingPunct="1">
              <a:lnSpc>
                <a:spcPct val="80000"/>
              </a:lnSpc>
              <a:spcBef>
                <a:spcPts val="325"/>
              </a:spcBef>
              <a:buFont typeface="Arial" charset="0"/>
              <a:buChar char="•"/>
            </a:pPr>
            <a:r>
              <a:rPr lang="fr-FR" smtClean="0"/>
              <a:t> Chaque médecin consultant ou secrétaire </a:t>
            </a:r>
            <a:r>
              <a:rPr lang="fr-FR" b="1" smtClean="0"/>
              <a:t>informe la TEC de toute information relative au décès </a:t>
            </a:r>
            <a:r>
              <a:rPr lang="fr-FR" smtClean="0"/>
              <a:t>ou à un changement de centre de suivi de ses patients , pour compléter la mise à jour de la base Nadis.</a:t>
            </a:r>
          </a:p>
          <a:p>
            <a:pPr marL="422275" lvl="1" indent="0" algn="just" eaLnBrk="1" hangingPunct="1">
              <a:lnSpc>
                <a:spcPct val="80000"/>
              </a:lnSpc>
              <a:spcBef>
                <a:spcPts val="325"/>
              </a:spcBef>
              <a:buFont typeface="Courier New" pitchFamily="4" charset="0"/>
              <a:buChar char="o"/>
            </a:pPr>
            <a:endParaRPr lang="fr-FR" sz="2000" smtClean="0"/>
          </a:p>
          <a:p>
            <a:pPr marL="422275" lvl="1" indent="0" algn="just" eaLnBrk="1" hangingPunct="1">
              <a:lnSpc>
                <a:spcPct val="80000"/>
              </a:lnSpc>
              <a:spcBef>
                <a:spcPts val="325"/>
              </a:spcBef>
              <a:buFont typeface="Courier New" pitchFamily="4" charset="0"/>
              <a:buChar char="o"/>
            </a:pPr>
            <a:endParaRPr lang="fr-FR" sz="2000" smtClean="0"/>
          </a:p>
          <a:p>
            <a:pPr marL="1228725" lvl="3" indent="-285750" algn="just" eaLnBrk="1" hangingPunct="1">
              <a:lnSpc>
                <a:spcPct val="80000"/>
              </a:lnSpc>
              <a:spcBef>
                <a:spcPts val="325"/>
              </a:spcBef>
              <a:buFont typeface="Arial" charset="0"/>
              <a:buChar char="•"/>
            </a:pPr>
            <a:r>
              <a:rPr lang="fr-FR" b="1" smtClean="0"/>
              <a:t>RAPPEL systématique </a:t>
            </a:r>
            <a:r>
              <a:rPr lang="fr-FR" smtClean="0"/>
              <a:t>des patients venant en HDJ </a:t>
            </a:r>
            <a:r>
              <a:rPr lang="fr-FR" sz="1800" smtClean="0"/>
              <a:t>par la secrétaire hospitalière.</a:t>
            </a:r>
          </a:p>
          <a:p>
            <a:pPr marL="1228725" lvl="3" indent="-285750" algn="just" eaLnBrk="1" hangingPunct="1">
              <a:lnSpc>
                <a:spcPct val="80000"/>
              </a:lnSpc>
              <a:spcBef>
                <a:spcPts val="325"/>
              </a:spcBef>
              <a:buFont typeface="Arial" charset="0"/>
              <a:buChar char="•"/>
            </a:pPr>
            <a:endParaRPr lang="fr-FR" sz="1800" smtClean="0"/>
          </a:p>
          <a:p>
            <a:pPr marL="422275" lvl="1" indent="0" algn="just" eaLnBrk="1" hangingPunct="1">
              <a:lnSpc>
                <a:spcPct val="80000"/>
              </a:lnSpc>
              <a:spcBef>
                <a:spcPts val="325"/>
              </a:spcBef>
              <a:buFont typeface="Courier New" pitchFamily="4" charset="0"/>
              <a:buChar char="o"/>
            </a:pPr>
            <a:endParaRPr lang="fr-FR" smtClean="0"/>
          </a:p>
        </p:txBody>
      </p:sp>
      <p:pic>
        <p:nvPicPr>
          <p:cNvPr id="12291"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2" name="Objet 1"/>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2293" r:id="rId4" imgW="7582958" imgH="5219048" progId="MSPhotoEd.3">
                  <p:embed/>
                </p:oleObj>
              </mc:Choice>
              <mc:Fallback>
                <p:oleObj r:id="rId4" imgW="7582958" imgH="5219048" progId="MSPhotoEd.3">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contenu 2"/>
          <p:cNvSpPr>
            <a:spLocks noGrp="1"/>
          </p:cNvSpPr>
          <p:nvPr>
            <p:ph idx="1"/>
          </p:nvPr>
        </p:nvSpPr>
        <p:spPr>
          <a:xfrm>
            <a:off x="0" y="1447800"/>
            <a:ext cx="8839200" cy="5181600"/>
          </a:xfrm>
        </p:spPr>
        <p:txBody>
          <a:bodyPr/>
          <a:lstStyle/>
          <a:p>
            <a:pPr marL="354013" indent="0" algn="just" eaLnBrk="1" hangingPunct="1">
              <a:lnSpc>
                <a:spcPct val="90000"/>
              </a:lnSpc>
              <a:buFont typeface="Symbol" pitchFamily="4" charset="2"/>
              <a:buNone/>
            </a:pPr>
            <a:endParaRPr lang="fr-FR" b="1" smtClean="0"/>
          </a:p>
          <a:p>
            <a:pPr marL="354013" indent="0" algn="just" eaLnBrk="1" hangingPunct="1">
              <a:lnSpc>
                <a:spcPct val="90000"/>
              </a:lnSpc>
              <a:buFont typeface="Symbol" pitchFamily="4" charset="2"/>
              <a:buNone/>
            </a:pPr>
            <a:r>
              <a:rPr lang="fr-FR" sz="2000" b="1" smtClean="0"/>
              <a:t>	2) Actions menées par la TEC : </a:t>
            </a:r>
          </a:p>
          <a:p>
            <a:pPr marL="354013" indent="0" algn="just" eaLnBrk="1" hangingPunct="1">
              <a:lnSpc>
                <a:spcPct val="90000"/>
              </a:lnSpc>
              <a:buFont typeface="Symbol" pitchFamily="4" charset="2"/>
              <a:buNone/>
            </a:pPr>
            <a:r>
              <a:rPr lang="fr-FR" sz="2000" b="1" smtClean="0"/>
              <a:t>	</a:t>
            </a:r>
            <a:r>
              <a:rPr lang="fr-FR" sz="2000" b="1" u="sng" smtClean="0"/>
              <a:t>OBJECTIF</a:t>
            </a:r>
            <a:r>
              <a:rPr lang="fr-FR" sz="2000" b="1" smtClean="0"/>
              <a:t>: Optimiser l’évaluation des perdus de vue à l’occasion </a:t>
            </a:r>
          </a:p>
          <a:p>
            <a:pPr marL="354013" indent="0" algn="just" eaLnBrk="1" hangingPunct="1">
              <a:lnSpc>
                <a:spcPct val="90000"/>
              </a:lnSpc>
              <a:buFont typeface="Symbol" pitchFamily="4" charset="2"/>
              <a:buNone/>
            </a:pPr>
            <a:r>
              <a:rPr lang="fr-FR" sz="2000" b="1" smtClean="0"/>
              <a:t>	de la préparation du rapport d’activité annuel</a:t>
            </a:r>
            <a:r>
              <a:rPr lang="fr-FR" b="1" smtClean="0"/>
              <a:t>.</a:t>
            </a:r>
          </a:p>
          <a:p>
            <a:pPr marL="354013" indent="0" algn="just" eaLnBrk="1" hangingPunct="1">
              <a:lnSpc>
                <a:spcPct val="90000"/>
              </a:lnSpc>
              <a:buFont typeface="Symbol" pitchFamily="4" charset="2"/>
              <a:buNone/>
            </a:pPr>
            <a:r>
              <a:rPr lang="fr-FR" b="1" smtClean="0"/>
              <a:t>	</a:t>
            </a:r>
            <a:r>
              <a:rPr lang="fr-FR" sz="2000" b="1" u="sng" smtClean="0"/>
              <a:t>METHODES</a:t>
            </a:r>
            <a:r>
              <a:rPr lang="fr-FR" sz="2000" b="1" smtClean="0"/>
              <a:t> :</a:t>
            </a:r>
          </a:p>
          <a:p>
            <a:pPr marL="354013" indent="0" algn="just" eaLnBrk="1" hangingPunct="1">
              <a:lnSpc>
                <a:spcPct val="90000"/>
              </a:lnSpc>
              <a:buFont typeface="Candara" pitchFamily="4" charset="0"/>
              <a:buAutoNum type="arabicPeriod"/>
            </a:pPr>
            <a:r>
              <a:rPr lang="fr-FR" sz="2000" b="1" smtClean="0"/>
              <a:t>	 NETTOYAGE DE LA BASE NADIS</a:t>
            </a:r>
            <a:endParaRPr lang="fr-FR" b="1" smtClean="0"/>
          </a:p>
          <a:p>
            <a:pPr marL="906463" lvl="1" algn="just" eaLnBrk="1" hangingPunct="1">
              <a:lnSpc>
                <a:spcPct val="90000"/>
              </a:lnSpc>
              <a:spcBef>
                <a:spcPts val="325"/>
              </a:spcBef>
              <a:buFont typeface="Wingdings" pitchFamily="4" charset="2"/>
              <a:buChar char="§"/>
            </a:pPr>
            <a:r>
              <a:rPr lang="fr-FR" sz="2000" smtClean="0"/>
              <a:t>Fusionner les  «  doublons » (notamment AVC et JVR).</a:t>
            </a:r>
          </a:p>
          <a:p>
            <a:pPr marL="906463" lvl="1" algn="just" eaLnBrk="1" hangingPunct="1">
              <a:lnSpc>
                <a:spcPct val="90000"/>
              </a:lnSpc>
              <a:spcBef>
                <a:spcPts val="325"/>
              </a:spcBef>
              <a:buFont typeface="Wingdings" pitchFamily="4" charset="2"/>
              <a:buChar char="§"/>
            </a:pPr>
            <a:r>
              <a:rPr lang="fr-FR" sz="2000" smtClean="0"/>
              <a:t>Mise à jour de l’onglet « statut »: suivi, suivi ailleurs, décès, perdu de vue. (Nettoyage de la base Nadis)</a:t>
            </a:r>
          </a:p>
          <a:p>
            <a:pPr marL="906463" lvl="1" algn="just" eaLnBrk="1" hangingPunct="1">
              <a:lnSpc>
                <a:spcPct val="90000"/>
              </a:lnSpc>
              <a:spcBef>
                <a:spcPts val="325"/>
              </a:spcBef>
              <a:buFont typeface="Wingdings" pitchFamily="4" charset="2"/>
              <a:buChar char="§"/>
            </a:pPr>
            <a:r>
              <a:rPr lang="fr-FR" sz="2000" smtClean="0"/>
              <a:t>Requête PDV sur la File active : opération effectuée a minima chaque année pour le R.A en éliminant d’emblée les patients décédés et ceux suivis dans un autre centre, avec filtre pour les mono-infections par les hépatites et les AES. </a:t>
            </a:r>
          </a:p>
          <a:p>
            <a:pPr marL="354013" indent="0" algn="just" eaLnBrk="1" hangingPunct="1">
              <a:lnSpc>
                <a:spcPct val="90000"/>
              </a:lnSpc>
              <a:buFont typeface="Arial" charset="0"/>
              <a:buChar char="•"/>
            </a:pPr>
            <a:endParaRPr lang="fr-FR" sz="2000" smtClean="0"/>
          </a:p>
          <a:p>
            <a:pPr marL="354013" indent="0" algn="just" eaLnBrk="1" hangingPunct="1">
              <a:lnSpc>
                <a:spcPct val="90000"/>
              </a:lnSpc>
              <a:buFontTx/>
              <a:buChar char="-"/>
            </a:pPr>
            <a:endParaRPr lang="fr-FR" sz="2000" u="sng" smtClean="0"/>
          </a:p>
        </p:txBody>
      </p:sp>
      <p:pic>
        <p:nvPicPr>
          <p:cNvPr id="13315"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6" name="Objet 1"/>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3317" r:id="rId4" imgW="7582958" imgH="5219048" progId="MSPhotoEd.3">
                  <p:embed/>
                </p:oleObj>
              </mc:Choice>
              <mc:Fallback>
                <p:oleObj r:id="rId4" imgW="7582958" imgH="5219048" progId="MSPhotoEd.3">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779463" y="1143000"/>
            <a:ext cx="7583487" cy="5257800"/>
          </a:xfrm>
        </p:spPr>
        <p:txBody>
          <a:bodyPr/>
          <a:lstStyle/>
          <a:p>
            <a:pPr marL="719138" indent="-255588" algn="just" eaLnBrk="1" hangingPunct="1">
              <a:lnSpc>
                <a:spcPct val="70000"/>
              </a:lnSpc>
              <a:spcBef>
                <a:spcPts val="3200"/>
              </a:spcBef>
              <a:buFont typeface="Wingdings" pitchFamily="4" charset="2"/>
              <a:buChar char="§"/>
            </a:pPr>
            <a:endParaRPr lang="fr-FR" sz="2000" smtClean="0"/>
          </a:p>
          <a:p>
            <a:pPr marL="719138" indent="-255588" algn="just" eaLnBrk="1" hangingPunct="1">
              <a:lnSpc>
                <a:spcPct val="70000"/>
              </a:lnSpc>
              <a:spcBef>
                <a:spcPts val="3200"/>
              </a:spcBef>
              <a:buFont typeface="Symbol" pitchFamily="4" charset="2"/>
              <a:buAutoNum type="arabicPeriod" startAt="2"/>
            </a:pPr>
            <a:r>
              <a:rPr lang="fr-FR" sz="2000" b="1" smtClean="0"/>
              <a:t>RELANCE :</a:t>
            </a:r>
          </a:p>
          <a:p>
            <a:pPr marL="719138" indent="-255588" algn="just" eaLnBrk="1" hangingPunct="1">
              <a:lnSpc>
                <a:spcPct val="70000"/>
              </a:lnSpc>
              <a:spcBef>
                <a:spcPts val="3200"/>
              </a:spcBef>
              <a:spcAft>
                <a:spcPts val="600"/>
              </a:spcAft>
              <a:buFont typeface="Wingdings" pitchFamily="4" charset="2"/>
              <a:buChar char="§"/>
            </a:pPr>
            <a:r>
              <a:rPr lang="fr-FR" sz="2000" b="1" smtClean="0"/>
              <a:t>Paramétrage </a:t>
            </a:r>
            <a:r>
              <a:rPr lang="fr-FR" sz="2000" smtClean="0"/>
              <a:t>de la lettre de relance immédiate dans Nadis</a:t>
            </a:r>
          </a:p>
          <a:p>
            <a:pPr marL="719138" indent="-255588" algn="just" eaLnBrk="1" hangingPunct="1">
              <a:lnSpc>
                <a:spcPct val="70000"/>
              </a:lnSpc>
              <a:spcBef>
                <a:spcPts val="3200"/>
              </a:spcBef>
              <a:spcAft>
                <a:spcPts val="600"/>
              </a:spcAft>
              <a:buFont typeface="Wingdings" pitchFamily="4" charset="2"/>
              <a:buChar char="§"/>
            </a:pPr>
            <a:r>
              <a:rPr lang="fr-FR" sz="2000" b="1" smtClean="0"/>
              <a:t>Lettre de relance différée </a:t>
            </a:r>
            <a:r>
              <a:rPr lang="fr-FR" sz="2000" smtClean="0"/>
              <a:t>(# lettre relance immédiate médecin) = courrier type adressé aux patients définis comme perdus de vue : utilisation de lettre type sur le site de la SFLS (BAO).</a:t>
            </a:r>
          </a:p>
          <a:p>
            <a:pPr marL="719138" indent="-255588" algn="just" eaLnBrk="1" hangingPunct="1">
              <a:lnSpc>
                <a:spcPct val="70000"/>
              </a:lnSpc>
              <a:spcBef>
                <a:spcPts val="800"/>
              </a:spcBef>
              <a:buFont typeface="Wingdings" pitchFamily="4" charset="2"/>
              <a:buChar char="§"/>
            </a:pPr>
            <a:r>
              <a:rPr lang="fr-FR" sz="2000" smtClean="0"/>
              <a:t>Adresser un </a:t>
            </a:r>
            <a:r>
              <a:rPr lang="fr-FR" sz="2000" b="1" smtClean="0"/>
              <a:t>courrier au médecin traitant</a:t>
            </a:r>
            <a:r>
              <a:rPr lang="fr-FR" sz="2000" smtClean="0"/>
              <a:t>, lui demandant un retour d’information sur le suivi actuel, fait en parallèle mais le plus souvent dans un deuxième temps . </a:t>
            </a:r>
          </a:p>
          <a:p>
            <a:pPr marL="719138" indent="-255588" algn="just" eaLnBrk="1" hangingPunct="1">
              <a:lnSpc>
                <a:spcPct val="70000"/>
              </a:lnSpc>
              <a:spcBef>
                <a:spcPts val="800"/>
              </a:spcBef>
              <a:buFont typeface="Wingdings" pitchFamily="4" charset="2"/>
              <a:buChar char="§"/>
            </a:pPr>
            <a:r>
              <a:rPr lang="fr-FR" sz="2000" smtClean="0"/>
              <a:t>En cas de non réponse à ces 2 courriers , une </a:t>
            </a:r>
            <a:r>
              <a:rPr lang="fr-FR" sz="2000" b="1" smtClean="0"/>
              <a:t>recherche de décès </a:t>
            </a:r>
            <a:r>
              <a:rPr lang="fr-FR" sz="2000" smtClean="0"/>
              <a:t>auprès de la mairie de la commune de naissance peut être faite .</a:t>
            </a:r>
          </a:p>
          <a:p>
            <a:pPr marL="719138" indent="-255588" algn="just" eaLnBrk="1" hangingPunct="1">
              <a:lnSpc>
                <a:spcPct val="70000"/>
              </a:lnSpc>
              <a:spcBef>
                <a:spcPts val="800"/>
              </a:spcBef>
              <a:buFont typeface="Wingdings" pitchFamily="4" charset="2"/>
              <a:buChar char="§"/>
            </a:pPr>
            <a:r>
              <a:rPr lang="fr-FR" sz="2000" smtClean="0"/>
              <a:t>Adresser annuellement aux médecins consultants, </a:t>
            </a:r>
            <a:r>
              <a:rPr lang="fr-FR" sz="2000" b="1" smtClean="0"/>
              <a:t>un fichier indiquant le nombre et la liste de leurs perdus de vue</a:t>
            </a:r>
            <a:r>
              <a:rPr lang="fr-FR" sz="2000" smtClean="0"/>
              <a:t> (FA personnelle)  ainsi que le chiffre global du centre.     </a:t>
            </a:r>
          </a:p>
        </p:txBody>
      </p:sp>
      <p:pic>
        <p:nvPicPr>
          <p:cNvPr id="14339"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0" name="Objet 1"/>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4341" r:id="rId4" imgW="7582958" imgH="5219048" progId="MSPhotoEd.3">
                  <p:embed/>
                </p:oleObj>
              </mc:Choice>
              <mc:Fallback>
                <p:oleObj r:id="rId4" imgW="7582958" imgH="5219048" progId="MSPhotoEd.3">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ous-titre 2"/>
          <p:cNvSpPr txBox="1">
            <a:spLocks/>
          </p:cNvSpPr>
          <p:nvPr/>
        </p:nvSpPr>
        <p:spPr bwMode="auto">
          <a:xfrm>
            <a:off x="684213" y="692150"/>
            <a:ext cx="7772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4" charset="-128"/>
              </a:defRPr>
            </a:lvl9pPr>
          </a:lstStyle>
          <a:p>
            <a:pPr algn="ctr">
              <a:spcBef>
                <a:spcPct val="20000"/>
              </a:spcBef>
              <a:buClr>
                <a:schemeClr val="accent1"/>
              </a:buClr>
              <a:buSzPct val="100000"/>
              <a:buFont typeface="Symbol" pitchFamily="4" charset="2"/>
              <a:buChar char=""/>
            </a:pPr>
            <a:endParaRPr lang="fr-FR" b="1">
              <a:solidFill>
                <a:srgbClr val="00B0F0"/>
              </a:solidFill>
              <a:latin typeface="Candara" pitchFamily="4" charset="0"/>
            </a:endParaRPr>
          </a:p>
        </p:txBody>
      </p:sp>
      <p:graphicFrame>
        <p:nvGraphicFramePr>
          <p:cNvPr id="15365" name="Graphique 13"/>
          <p:cNvGraphicFramePr>
            <a:graphicFrameLocks/>
          </p:cNvGraphicFramePr>
          <p:nvPr/>
        </p:nvGraphicFramePr>
        <p:xfrm>
          <a:off x="304800" y="1447800"/>
          <a:ext cx="7848600" cy="4191000"/>
        </p:xfrm>
        <a:graphic>
          <a:graphicData uri="http://schemas.openxmlformats.org/presentationml/2006/ole">
            <mc:AlternateContent xmlns:mc="http://schemas.openxmlformats.org/markup-compatibility/2006">
              <mc:Choice xmlns:v="urn:schemas-microsoft-com:vml" Requires="v">
                <p:oleObj spid="_x0000_s15369" r:id="rId4" imgW="6194073" imgH="3414056" progId="Excel.Chart.8">
                  <p:embed/>
                </p:oleObj>
              </mc:Choice>
              <mc:Fallback>
                <p:oleObj r:id="rId4" imgW="6194073" imgH="3414056" progId="Excel.Chart.8">
                  <p:embed/>
                  <p:pic>
                    <p:nvPicPr>
                      <p:cNvPr id="0" name="Graphiqu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ZoneTexte 14"/>
          <p:cNvSpPr txBox="1">
            <a:spLocks noChangeArrowheads="1"/>
          </p:cNvSpPr>
          <p:nvPr/>
        </p:nvSpPr>
        <p:spPr bwMode="auto">
          <a:xfrm>
            <a:off x="109538" y="5380038"/>
            <a:ext cx="87312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4" charset="-128"/>
              </a:defRPr>
            </a:lvl9pPr>
          </a:lstStyle>
          <a:p>
            <a:pPr algn="just" eaLnBrk="1" hangingPunct="1"/>
            <a:r>
              <a:rPr lang="fr-FR"/>
              <a:t> </a:t>
            </a:r>
          </a:p>
          <a:p>
            <a:pPr algn="just" eaLnBrk="1" hangingPunct="1"/>
            <a:r>
              <a:rPr lang="fr-FR">
                <a:solidFill>
                  <a:schemeClr val="tx2"/>
                </a:solidFill>
              </a:rPr>
              <a:t>La mise en place des  procédures (Coordonnées, Lettre de reconvocation, rappels téléphoniques, SMS préventifs pour rappel de la date de consultation, amélioration de la requête PDV) a permis de réduire considérablement le taux de perdus de vue sur Avicenne.</a:t>
            </a:r>
          </a:p>
        </p:txBody>
      </p:sp>
      <p:graphicFrame>
        <p:nvGraphicFramePr>
          <p:cNvPr id="15367" name="Objet 8"/>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5370" r:id="rId6" imgW="7582958" imgH="5219048" progId="MSPhotoEd.3">
                  <p:embed/>
                </p:oleObj>
              </mc:Choice>
              <mc:Fallback>
                <p:oleObj r:id="rId6" imgW="7582958" imgH="5219048" progId="MSPhotoEd.3">
                  <p:embed/>
                  <p:pic>
                    <p:nvPicPr>
                      <p:cNvPr id="0" name="Obje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ZoneTexte 7"/>
          <p:cNvSpPr txBox="1">
            <a:spLocks noChangeArrowheads="1"/>
          </p:cNvSpPr>
          <p:nvPr/>
        </p:nvSpPr>
        <p:spPr bwMode="auto">
          <a:xfrm>
            <a:off x="1143000" y="12192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4" charset="-128"/>
              </a:defRPr>
            </a:lvl9pPr>
          </a:lstStyle>
          <a:p>
            <a:pPr eaLnBrk="1" hangingPunct="1"/>
            <a:r>
              <a:rPr lang="fr-FR" sz="2000" u="sng">
                <a:solidFill>
                  <a:srgbClr val="000090"/>
                </a:solidFill>
              </a:rPr>
              <a:t>RESULTATS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381000" y="1219200"/>
            <a:ext cx="8439150" cy="5257800"/>
          </a:xfrm>
        </p:spPr>
        <p:txBody>
          <a:bodyPr/>
          <a:lstStyle/>
          <a:p>
            <a:pPr marL="365125" indent="-255588" algn="just" eaLnBrk="1" hangingPunct="1">
              <a:buFont typeface="Wingdings 3" pitchFamily="4" charset="2"/>
              <a:buChar char=""/>
              <a:defRPr/>
            </a:pPr>
            <a:endParaRPr lang="fr-FR" sz="2000" dirty="0" smtClean="0"/>
          </a:p>
          <a:p>
            <a:pPr marL="365125" indent="-255588" algn="just" eaLnBrk="1" hangingPunct="1">
              <a:buFont typeface="Wingdings 3" pitchFamily="4" charset="2"/>
              <a:buChar char=""/>
              <a:defRPr/>
            </a:pPr>
            <a:endParaRPr lang="fr-FR" sz="2000" dirty="0" smtClean="0"/>
          </a:p>
          <a:p>
            <a:pPr marL="365125" indent="-255588" algn="just" eaLnBrk="1" hangingPunct="1">
              <a:buFont typeface="Wingdings 3" pitchFamily="4" charset="2"/>
              <a:buChar char=""/>
              <a:defRPr/>
            </a:pPr>
            <a:endParaRPr lang="fr-FR" sz="2000" dirty="0" smtClean="0"/>
          </a:p>
          <a:p>
            <a:pPr marL="365125" indent="-255588" algn="just" eaLnBrk="1" hangingPunct="1">
              <a:buFont typeface="Wingdings 3" pitchFamily="4" charset="2"/>
              <a:buChar char=""/>
              <a:defRPr/>
            </a:pPr>
            <a:r>
              <a:rPr lang="fr-FR" sz="2000" dirty="0" err="1" smtClean="0"/>
              <a:t>Necessité</a:t>
            </a:r>
            <a:r>
              <a:rPr lang="fr-FR" sz="2000" dirty="0" smtClean="0"/>
              <a:t> d’un trio référent (Médecin, secrétaire, Tec) pour la recherche de PDV ?? </a:t>
            </a:r>
          </a:p>
          <a:p>
            <a:pPr marL="109537" indent="0" algn="just" eaLnBrk="1" hangingPunct="1">
              <a:buFont typeface="Symbol" pitchFamily="4" charset="2"/>
              <a:buNone/>
              <a:defRPr/>
            </a:pPr>
            <a:endParaRPr lang="fr-FR" sz="2000" dirty="0" smtClean="0"/>
          </a:p>
          <a:p>
            <a:pPr marL="365125" indent="-255588" algn="just" eaLnBrk="1" hangingPunct="1">
              <a:buFont typeface="Wingdings 3" pitchFamily="4" charset="2"/>
              <a:buChar char=""/>
              <a:defRPr/>
            </a:pPr>
            <a:r>
              <a:rPr lang="fr-FR" sz="2000" dirty="0" smtClean="0"/>
              <a:t>Cette procédure sera menée chaque année afin de réduire le taux des PDV au plus bas, mais elle nécessite cependant de revenir régulièrement au dossier </a:t>
            </a:r>
            <a:r>
              <a:rPr lang="fr-FR" sz="2000" dirty="0" err="1" smtClean="0"/>
              <a:t>Nadis</a:t>
            </a:r>
            <a:r>
              <a:rPr lang="fr-FR" sz="2000" dirty="0" smtClean="0"/>
              <a:t> des patients afin de compléter les informations.</a:t>
            </a:r>
          </a:p>
          <a:p>
            <a:pPr marL="365125" indent="-255588" algn="just" eaLnBrk="1" hangingPunct="1">
              <a:buFont typeface="Symbol" pitchFamily="4" charset="2"/>
              <a:buNone/>
              <a:defRPr/>
            </a:pPr>
            <a:endParaRPr lang="fr-FR" sz="2000" dirty="0" smtClean="0"/>
          </a:p>
          <a:p>
            <a:pPr marL="365125" indent="-255588" algn="just" eaLnBrk="1" hangingPunct="1">
              <a:buFont typeface="Wingdings 3" pitchFamily="4" charset="2"/>
              <a:buChar char=""/>
              <a:defRPr/>
            </a:pPr>
            <a:r>
              <a:rPr lang="fr-FR" sz="2000" dirty="0" smtClean="0"/>
              <a:t>Elle s’intègre plus globalement dans une réflexion pour le contrôle qualité de la base de données </a:t>
            </a:r>
            <a:r>
              <a:rPr lang="fr-FR" sz="2000" dirty="0" err="1" smtClean="0"/>
              <a:t>Nadis</a:t>
            </a:r>
            <a:r>
              <a:rPr lang="fr-FR" sz="2000" dirty="0" smtClean="0"/>
              <a:t>.</a:t>
            </a:r>
          </a:p>
          <a:p>
            <a:pPr marL="365125" indent="-255588" algn="just" eaLnBrk="1" hangingPunct="1">
              <a:buFont typeface="Wingdings 3" pitchFamily="4" charset="2"/>
              <a:buChar char=""/>
              <a:defRPr/>
            </a:pPr>
            <a:endParaRPr lang="fr-FR" dirty="0" smtClean="0"/>
          </a:p>
        </p:txBody>
      </p:sp>
      <p:pic>
        <p:nvPicPr>
          <p:cNvPr id="16387" name="Picture 4" descr="bandeau1_gau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8" name="Objet 8"/>
          <p:cNvGraphicFramePr>
            <a:graphicFrameLocks noChangeAspect="1"/>
          </p:cNvGraphicFramePr>
          <p:nvPr/>
        </p:nvGraphicFramePr>
        <p:xfrm>
          <a:off x="7308850" y="46038"/>
          <a:ext cx="1800225" cy="935037"/>
        </p:xfrm>
        <a:graphic>
          <a:graphicData uri="http://schemas.openxmlformats.org/presentationml/2006/ole">
            <mc:AlternateContent xmlns:mc="http://schemas.openxmlformats.org/markup-compatibility/2006">
              <mc:Choice xmlns:v="urn:schemas-microsoft-com:vml" Requires="v">
                <p:oleObj spid="_x0000_s16390" r:id="rId4" imgW="7582958" imgH="5219048" progId="MSPhotoEd.3">
                  <p:embed/>
                </p:oleObj>
              </mc:Choice>
              <mc:Fallback>
                <p:oleObj r:id="rId4" imgW="7582958" imgH="5219048" progId="MSPhotoEd.3">
                  <p:embed/>
                  <p:pic>
                    <p:nvPicPr>
                      <p:cNvPr id="0"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6038"/>
                        <a:ext cx="1800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ZoneTexte 4"/>
          <p:cNvSpPr txBox="1">
            <a:spLocks noChangeArrowheads="1"/>
          </p:cNvSpPr>
          <p:nvPr/>
        </p:nvSpPr>
        <p:spPr bwMode="auto">
          <a:xfrm>
            <a:off x="609600" y="10668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4" charset="-128"/>
              </a:defRPr>
            </a:lvl9pPr>
          </a:lstStyle>
          <a:p>
            <a:pPr eaLnBrk="1" hangingPunct="1"/>
            <a:endParaRPr lang="fr-FR">
              <a:solidFill>
                <a:srgbClr val="000090"/>
              </a:solidFill>
            </a:endParaRPr>
          </a:p>
          <a:p>
            <a:pPr eaLnBrk="1" hangingPunct="1"/>
            <a:r>
              <a:rPr lang="fr-FR">
                <a:solidFill>
                  <a:srgbClr val="000090"/>
                </a:solidFill>
              </a:rPr>
              <a:t>  </a:t>
            </a:r>
          </a:p>
          <a:p>
            <a:pPr eaLnBrk="1" hangingPunct="1"/>
            <a:r>
              <a:rPr lang="fr-FR">
                <a:solidFill>
                  <a:srgbClr val="000090"/>
                </a:solidFill>
              </a:rPr>
              <a:t> </a:t>
            </a:r>
            <a:r>
              <a:rPr lang="fr-FR" u="sng">
                <a:solidFill>
                  <a:srgbClr val="000090"/>
                </a:solidFill>
              </a:rPr>
              <a:t>CONCLUSION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932</TotalTime>
  <Words>420</Words>
  <Application>Microsoft Office PowerPoint</Application>
  <PresentationFormat>Affichage à l'écran (4:3)</PresentationFormat>
  <Paragraphs>79</Paragraphs>
  <Slides>9</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9</vt:i4>
      </vt:variant>
    </vt:vector>
  </HeadingPairs>
  <TitlesOfParts>
    <vt:vector size="20" baseType="lpstr">
      <vt:lpstr>Arial</vt:lpstr>
      <vt:lpstr>ＭＳ Ｐゴシック</vt:lpstr>
      <vt:lpstr>Candara</vt:lpstr>
      <vt:lpstr>Symbol</vt:lpstr>
      <vt:lpstr>Calibri</vt:lpstr>
      <vt:lpstr>Wingdings 3</vt:lpstr>
      <vt:lpstr>Wingdings</vt:lpstr>
      <vt:lpstr>Courier New</vt:lpstr>
      <vt:lpstr>Vagues</vt:lpstr>
      <vt:lpstr>MSPhotoEd.3</vt:lpstr>
      <vt:lpstr>Graphique Microsoft Excel</vt:lpstr>
      <vt:lpstr>RECHERCHE ACTIVE DES PATIENTS VIH + PERDUS DE VUE, SUR L’HOPITAL AVICENNE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ACTIVE DES PATIENTS VIH + PERDUS DE VUE , SUR L’HOPITAL AVICENNE</dc:title>
  <dc:creator>4181</dc:creator>
  <cp:lastModifiedBy>PARIENTE Jessica</cp:lastModifiedBy>
  <cp:revision>100</cp:revision>
  <cp:lastPrinted>2015-11-26T15:05:09Z</cp:lastPrinted>
  <dcterms:created xsi:type="dcterms:W3CDTF">2015-11-30T20:35:16Z</dcterms:created>
  <dcterms:modified xsi:type="dcterms:W3CDTF">2015-12-08T10:52:43Z</dcterms:modified>
</cp:coreProperties>
</file>