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73" r:id="rId2"/>
    <p:sldId id="335" r:id="rId3"/>
    <p:sldId id="336" r:id="rId4"/>
    <p:sldId id="327" r:id="rId5"/>
    <p:sldId id="328" r:id="rId6"/>
    <p:sldId id="329" r:id="rId7"/>
    <p:sldId id="333" r:id="rId8"/>
    <p:sldId id="334" r:id="rId9"/>
    <p:sldId id="339" r:id="rId10"/>
    <p:sldId id="280" r:id="rId11"/>
    <p:sldId id="298" r:id="rId12"/>
    <p:sldId id="296" r:id="rId13"/>
    <p:sldId id="297" r:id="rId14"/>
    <p:sldId id="282" r:id="rId15"/>
    <p:sldId id="283" r:id="rId16"/>
    <p:sldId id="331" r:id="rId17"/>
    <p:sldId id="284" r:id="rId18"/>
    <p:sldId id="285" r:id="rId19"/>
    <p:sldId id="286" r:id="rId20"/>
    <p:sldId id="301" r:id="rId21"/>
    <p:sldId id="302" r:id="rId22"/>
    <p:sldId id="305" r:id="rId23"/>
    <p:sldId id="306" r:id="rId24"/>
    <p:sldId id="308" r:id="rId25"/>
    <p:sldId id="309" r:id="rId26"/>
    <p:sldId id="310" r:id="rId27"/>
    <p:sldId id="311" r:id="rId28"/>
    <p:sldId id="293" r:id="rId29"/>
    <p:sldId id="312" r:id="rId30"/>
    <p:sldId id="313" r:id="rId31"/>
    <p:sldId id="295" r:id="rId32"/>
    <p:sldId id="337" r:id="rId33"/>
    <p:sldId id="338" r:id="rId34"/>
    <p:sldId id="277" r:id="rId35"/>
  </p:sldIdLst>
  <p:sldSz cx="9144000" cy="6858000" type="screen4x3"/>
  <p:notesSz cx="9929813" cy="67992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21" autoAdjust="0"/>
  </p:normalViewPr>
  <p:slideViewPr>
    <p:cSldViewPr snapToGrid="0" snapToObjects="1">
      <p:cViewPr>
        <p:scale>
          <a:sx n="75" d="100"/>
          <a:sy n="75" d="100"/>
        </p:scale>
        <p:origin x="-266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ls-nas01\commons\Corevih\corevih\Alexandre\Partage\Rapport_willy\FA_2015_sites_201603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graph!$B$37</c:f>
              <c:strCache>
                <c:ptCount val="1"/>
                <c:pt idx="0">
                  <c:v>File active Nadis</c:v>
                </c:pt>
              </c:strCache>
            </c:strRef>
          </c:tx>
          <c:invertIfNegative val="0"/>
          <c:dLbls>
            <c:delete val="1"/>
          </c:dLbls>
          <c:cat>
            <c:strRef>
              <c:f>graph!$A$38:$A$59</c:f>
              <c:strCache>
                <c:ptCount val="22"/>
                <c:pt idx="0">
                  <c:v>Saint-Louis</c:v>
                </c:pt>
                <c:pt idx="1">
                  <c:v>Lariboisière</c:v>
                </c:pt>
                <c:pt idx="2">
                  <c:v>Avicenne</c:v>
                </c:pt>
                <c:pt idx="3">
                  <c:v>Montreuil</c:v>
                </c:pt>
                <c:pt idx="4">
                  <c:v>Corbeil-Essonnes</c:v>
                </c:pt>
                <c:pt idx="5">
                  <c:v>Villeneuve</c:v>
                </c:pt>
                <c:pt idx="6">
                  <c:v>Bondy</c:v>
                </c:pt>
                <c:pt idx="7">
                  <c:v>Gonesse</c:v>
                </c:pt>
                <c:pt idx="8">
                  <c:v>Créteil</c:v>
                </c:pt>
                <c:pt idx="9">
                  <c:v>Aulnay</c:v>
                </c:pt>
                <c:pt idx="10">
                  <c:v>Marne-la-Vallée</c:v>
                </c:pt>
                <c:pt idx="11">
                  <c:v>Melun</c:v>
                </c:pt>
                <c:pt idx="12">
                  <c:v>Meaux</c:v>
                </c:pt>
                <c:pt idx="13">
                  <c:v>Longjumeau</c:v>
                </c:pt>
                <c:pt idx="14">
                  <c:v>Bligny</c:v>
                </c:pt>
                <c:pt idx="15">
                  <c:v>Fontainebleau</c:v>
                </c:pt>
                <c:pt idx="16">
                  <c:v>Juvisy-sur-Orge</c:v>
                </c:pt>
                <c:pt idx="17">
                  <c:v>Arpajon</c:v>
                </c:pt>
                <c:pt idx="18">
                  <c:v>Montereau</c:v>
                </c:pt>
                <c:pt idx="19">
                  <c:v>Coulommiers</c:v>
                </c:pt>
                <c:pt idx="20">
                  <c:v>Dourdan-Etampes</c:v>
                </c:pt>
                <c:pt idx="21">
                  <c:v>Nemours</c:v>
                </c:pt>
              </c:strCache>
            </c:strRef>
          </c:cat>
          <c:val>
            <c:numRef>
              <c:f>graph!$B$38:$B$59</c:f>
              <c:numCache>
                <c:formatCode>General</c:formatCode>
                <c:ptCount val="22"/>
                <c:pt idx="0">
                  <c:v>4036</c:v>
                </c:pt>
                <c:pt idx="1">
                  <c:v>1450</c:v>
                </c:pt>
                <c:pt idx="2">
                  <c:v>1067</c:v>
                </c:pt>
                <c:pt idx="3">
                  <c:v>146</c:v>
                </c:pt>
                <c:pt idx="4">
                  <c:v>772</c:v>
                </c:pt>
                <c:pt idx="5">
                  <c:v>711</c:v>
                </c:pt>
                <c:pt idx="6">
                  <c:v>745</c:v>
                </c:pt>
                <c:pt idx="7">
                  <c:v>518</c:v>
                </c:pt>
                <c:pt idx="8">
                  <c:v>718</c:v>
                </c:pt>
                <c:pt idx="9">
                  <c:v>462</c:v>
                </c:pt>
                <c:pt idx="10">
                  <c:v>459</c:v>
                </c:pt>
                <c:pt idx="11">
                  <c:v>407</c:v>
                </c:pt>
                <c:pt idx="12">
                  <c:v>259</c:v>
                </c:pt>
                <c:pt idx="13">
                  <c:v>202</c:v>
                </c:pt>
                <c:pt idx="14">
                  <c:v>136</c:v>
                </c:pt>
                <c:pt idx="15">
                  <c:v>109</c:v>
                </c:pt>
                <c:pt idx="16">
                  <c:v>44</c:v>
                </c:pt>
                <c:pt idx="17">
                  <c:v>55</c:v>
                </c:pt>
                <c:pt idx="18">
                  <c:v>19</c:v>
                </c:pt>
                <c:pt idx="19">
                  <c:v>42</c:v>
                </c:pt>
                <c:pt idx="20">
                  <c:v>34</c:v>
                </c:pt>
                <c:pt idx="21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graph!$C$37</c:f>
              <c:strCache>
                <c:ptCount val="1"/>
                <c:pt idx="0">
                  <c:v>File active non validée</c:v>
                </c:pt>
              </c:strCache>
            </c:strRef>
          </c:tx>
          <c:invertIfNegative val="0"/>
          <c:dLbls>
            <c:delete val="1"/>
          </c:dLbls>
          <c:cat>
            <c:strRef>
              <c:f>graph!$A$38:$A$59</c:f>
              <c:strCache>
                <c:ptCount val="22"/>
                <c:pt idx="0">
                  <c:v>Saint-Louis</c:v>
                </c:pt>
                <c:pt idx="1">
                  <c:v>Lariboisière</c:v>
                </c:pt>
                <c:pt idx="2">
                  <c:v>Avicenne</c:v>
                </c:pt>
                <c:pt idx="3">
                  <c:v>Montreuil</c:v>
                </c:pt>
                <c:pt idx="4">
                  <c:v>Corbeil-Essonnes</c:v>
                </c:pt>
                <c:pt idx="5">
                  <c:v>Villeneuve</c:v>
                </c:pt>
                <c:pt idx="6">
                  <c:v>Bondy</c:v>
                </c:pt>
                <c:pt idx="7">
                  <c:v>Gonesse</c:v>
                </c:pt>
                <c:pt idx="8">
                  <c:v>Créteil</c:v>
                </c:pt>
                <c:pt idx="9">
                  <c:v>Aulnay</c:v>
                </c:pt>
                <c:pt idx="10">
                  <c:v>Marne-la-Vallée</c:v>
                </c:pt>
                <c:pt idx="11">
                  <c:v>Melun</c:v>
                </c:pt>
                <c:pt idx="12">
                  <c:v>Meaux</c:v>
                </c:pt>
                <c:pt idx="13">
                  <c:v>Longjumeau</c:v>
                </c:pt>
                <c:pt idx="14">
                  <c:v>Bligny</c:v>
                </c:pt>
                <c:pt idx="15">
                  <c:v>Fontainebleau</c:v>
                </c:pt>
                <c:pt idx="16">
                  <c:v>Juvisy-sur-Orge</c:v>
                </c:pt>
                <c:pt idx="17">
                  <c:v>Arpajon</c:v>
                </c:pt>
                <c:pt idx="18">
                  <c:v>Montereau</c:v>
                </c:pt>
                <c:pt idx="19">
                  <c:v>Coulommiers</c:v>
                </c:pt>
                <c:pt idx="20">
                  <c:v>Dourdan-Etampes</c:v>
                </c:pt>
                <c:pt idx="21">
                  <c:v>Nemours</c:v>
                </c:pt>
              </c:strCache>
            </c:strRef>
          </c:cat>
          <c:val>
            <c:numRef>
              <c:f>graph!$C$38:$C$59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700</c:v>
                </c:pt>
                <c:pt idx="4">
                  <c:v>10</c:v>
                </c:pt>
                <c:pt idx="5">
                  <c:v>40</c:v>
                </c:pt>
                <c:pt idx="6">
                  <c:v>0</c:v>
                </c:pt>
                <c:pt idx="7">
                  <c:v>211</c:v>
                </c:pt>
                <c:pt idx="8">
                  <c:v>0</c:v>
                </c:pt>
                <c:pt idx="9">
                  <c:v>30</c:v>
                </c:pt>
                <c:pt idx="10">
                  <c:v>6</c:v>
                </c:pt>
                <c:pt idx="11">
                  <c:v>0</c:v>
                </c:pt>
                <c:pt idx="12">
                  <c:v>3</c:v>
                </c:pt>
                <c:pt idx="13">
                  <c:v>4</c:v>
                </c:pt>
                <c:pt idx="14">
                  <c:v>0</c:v>
                </c:pt>
                <c:pt idx="15">
                  <c:v>0</c:v>
                </c:pt>
                <c:pt idx="16">
                  <c:v>22</c:v>
                </c:pt>
                <c:pt idx="17">
                  <c:v>2</c:v>
                </c:pt>
                <c:pt idx="18">
                  <c:v>25</c:v>
                </c:pt>
                <c:pt idx="19">
                  <c:v>1</c:v>
                </c:pt>
                <c:pt idx="20">
                  <c:v>4</c:v>
                </c:pt>
                <c:pt idx="21">
                  <c:v>10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2"/>
        <c:overlap val="100"/>
        <c:axId val="38548608"/>
        <c:axId val="38550528"/>
      </c:barChart>
      <c:catAx>
        <c:axId val="38548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8550528"/>
        <c:crosses val="autoZero"/>
        <c:auto val="1"/>
        <c:lblAlgn val="ctr"/>
        <c:lblOffset val="100"/>
        <c:noMultiLvlLbl val="0"/>
      </c:catAx>
      <c:valAx>
        <c:axId val="385505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8548608"/>
        <c:crosses val="autoZero"/>
        <c:crossBetween val="between"/>
      </c:valAx>
    </c:plotArea>
    <c:plotVisOnly val="0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FE15-A495-468D-943C-86AE1B4B78A5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D141-BC09-41F7-AEF9-287E6660B8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275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1A72B-6AA4-DB4A-869A-989155AC055C}" type="datetimeFigureOut">
              <a:rPr lang="fr-FR" smtClean="0"/>
              <a:t>08/04/2016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D1285-87BE-5541-ABC0-01D97CB95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7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05CCE03-4AB8-F14F-BB04-63B4FBE92D26}" type="slidenum">
              <a:rPr lang="fr-FR" sz="1200">
                <a:solidFill>
                  <a:prstClr val="black"/>
                </a:solidFill>
              </a:rPr>
              <a:pPr eaLnBrk="1" hangingPunct="1"/>
              <a:t>1</a:t>
            </a:fld>
            <a:endParaRPr lang="fr-FR" sz="1200">
              <a:solidFill>
                <a:prstClr val="black"/>
              </a:solidFill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D1285-87BE-5541-ABC0-01D97CB9520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544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D1285-87BE-5541-ABC0-01D97CB9520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26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D4E8-6399-4636-8539-475D993B9EF7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5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4757-A5FA-43A5-A878-F68E968BDB4D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9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D858-0C5A-4C07-99DC-922D02E055B4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2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580F-CCC6-4A44-A343-FC18E9D1C303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49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D6A0-1131-4D21-A4D6-58731BBE1FDB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26717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44D1-F231-4084-9A2C-2FF41593B5F5}" type="datetime1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57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4B77-223C-433D-AE5E-CF95CB6E7784}" type="datetime1">
              <a:rPr lang="fr-FR" smtClean="0"/>
              <a:t>08/04/2016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98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3F4F-1325-4040-909B-FDC9A2F624A3}" type="datetime1">
              <a:rPr lang="fr-FR" smtClean="0"/>
              <a:t>08/04/2016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39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B665-6A1C-48B5-B173-B00D7569EC9B}" type="datetime1">
              <a:rPr lang="fr-FR" smtClean="0"/>
              <a:t>08/04/2016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6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3B1C-EC1B-4A61-9EEE-0286E3C27432}" type="datetime1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9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91BD-C57B-4FE9-BF55-56637C2674C0}" type="datetime1">
              <a:rPr lang="fr-FR" smtClean="0"/>
              <a:t>08/04/2016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87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D6A0-1131-4D21-A4D6-58731BBE1FDB}" type="datetime1">
              <a:rPr lang="fr-FR" smtClean="0"/>
              <a:t>08/04/2016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30FD-8079-864E-89BC-EE548A80C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73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537514"/>
            <a:ext cx="91440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5400" dirty="0">
                <a:solidFill>
                  <a:srgbClr val="FFFF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Présentation synthétique </a:t>
            </a:r>
            <a:br>
              <a:rPr lang="fr-FR" sz="5400" dirty="0">
                <a:solidFill>
                  <a:srgbClr val="FFFF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5400" dirty="0">
                <a:solidFill>
                  <a:srgbClr val="FFFF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Rapport activité </a:t>
            </a:r>
            <a:r>
              <a:rPr lang="fr-FR" sz="5400" dirty="0" smtClean="0">
                <a:solidFill>
                  <a:srgbClr val="FFFF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2015</a:t>
            </a:r>
            <a:endParaRPr lang="fr-FR" sz="3600" dirty="0">
              <a:solidFill>
                <a:srgbClr val="FFFF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93B83A97-3845-144E-BAB0-B882A0CC8612}" type="slidenum">
              <a:rPr lang="fr-FR" smtClean="0">
                <a:solidFill>
                  <a:srgbClr val="FFFFFF"/>
                </a:solidFill>
              </a:rPr>
              <a:pPr eaLnBrk="1" hangingPunct="1">
                <a:defRPr/>
              </a:pPr>
              <a:t>1</a:t>
            </a:fld>
            <a:endParaRPr lang="fr-FR" dirty="0" smtClean="0">
              <a:solidFill>
                <a:srgbClr val="FFFFFF"/>
              </a:solidFill>
            </a:endParaRPr>
          </a:p>
        </p:txBody>
      </p:sp>
      <p:pic>
        <p:nvPicPr>
          <p:cNvPr id="19459" name="Picture 4" descr="COREVIH_IDF_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64" y="0"/>
            <a:ext cx="4329996" cy="1943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747938" y="5879068"/>
            <a:ext cx="3063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FF"/>
                </a:solidFill>
                <a:latin typeface="Arial"/>
              </a:rPr>
              <a:t>Pr Willy Rozenbaum</a:t>
            </a:r>
          </a:p>
          <a:p>
            <a:r>
              <a:rPr lang="fr-FR" dirty="0" smtClean="0">
                <a:solidFill>
                  <a:srgbClr val="FFFFFF"/>
                </a:solidFill>
                <a:latin typeface="Arial"/>
              </a:rPr>
              <a:t>Président COREVIH </a:t>
            </a:r>
            <a:r>
              <a:rPr lang="fr-FR" dirty="0" err="1" smtClean="0">
                <a:solidFill>
                  <a:srgbClr val="FFFFFF"/>
                </a:solidFill>
                <a:latin typeface="Arial"/>
              </a:rPr>
              <a:t>IdF</a:t>
            </a:r>
            <a:r>
              <a:rPr lang="fr-FR" dirty="0" smtClean="0">
                <a:solidFill>
                  <a:srgbClr val="FFFFFF"/>
                </a:solidFill>
                <a:latin typeface="Arial"/>
              </a:rPr>
              <a:t> Est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808758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\\sls-nas01\users\4068746\Mes documents\Alexandre BRUN\Etude_en_cours\Presentation_willy\Graphique\Classe_a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5" y="2547932"/>
            <a:ext cx="7606003" cy="431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02324"/>
              </p:ext>
            </p:extLst>
          </p:nvPr>
        </p:nvGraphicFramePr>
        <p:xfrm>
          <a:off x="394997" y="1132119"/>
          <a:ext cx="8366449" cy="173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207"/>
                <a:gridCol w="1195207"/>
                <a:gridCol w="1195207"/>
                <a:gridCol w="1195207"/>
                <a:gridCol w="1195207"/>
                <a:gridCol w="1195207"/>
                <a:gridCol w="1195207"/>
              </a:tblGrid>
              <a:tr h="584167">
                <a:tc gridSpan="7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Age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6609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5841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8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369764"/>
              </p:ext>
            </p:extLst>
          </p:nvPr>
        </p:nvGraphicFramePr>
        <p:xfrm>
          <a:off x="394997" y="960108"/>
          <a:ext cx="8357118" cy="519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06"/>
                <a:gridCol w="2785706"/>
                <a:gridCol w="2785706"/>
              </a:tblGrid>
              <a:tr h="888682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r>
                        <a:rPr lang="fr-FR" dirty="0" smtClean="0"/>
                        <a:t>Homme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7232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58.69</a:t>
                      </a:r>
                      <a:endParaRPr lang="fr-FR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r>
                        <a:rPr lang="fr-FR" dirty="0" smtClean="0"/>
                        <a:t>Femme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41.03</a:t>
                      </a:r>
                      <a:endParaRPr lang="fr-FR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Trans</a:t>
                      </a:r>
                      <a:r>
                        <a:rPr lang="fr-FR" dirty="0" smtClean="0"/>
                        <a:t>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0.28</a:t>
                      </a:r>
                      <a:endParaRPr lang="fr-FR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71739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7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50692"/>
              </p:ext>
            </p:extLst>
          </p:nvPr>
        </p:nvGraphicFramePr>
        <p:xfrm>
          <a:off x="473676" y="1088077"/>
          <a:ext cx="8237838" cy="5250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946"/>
                <a:gridCol w="2745946"/>
                <a:gridCol w="2745946"/>
              </a:tblGrid>
              <a:tr h="489218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7291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60.33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25.25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6.53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5.10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1.18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Materno-fœtale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0.77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0.17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0.10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0.58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72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384597"/>
              </p:ext>
            </p:extLst>
          </p:nvPr>
        </p:nvGraphicFramePr>
        <p:xfrm>
          <a:off x="263611" y="1298146"/>
          <a:ext cx="8509686" cy="4273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481"/>
                <a:gridCol w="2019643"/>
                <a:gridCol w="2836562"/>
              </a:tblGrid>
              <a:tr h="561988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</a:t>
                      </a:r>
                      <a:r>
                        <a:rPr lang="fr-FR" sz="2400" baseline="0" dirty="0" smtClean="0"/>
                        <a:t>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5583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51946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5326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46.95</a:t>
                      </a:r>
                      <a:endParaRPr lang="fr-FR" dirty="0"/>
                    </a:p>
                  </a:txBody>
                  <a:tcPr/>
                </a:tc>
              </a:tr>
              <a:tr h="455834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4177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36.82</a:t>
                      </a:r>
                      <a:endParaRPr lang="fr-FR" dirty="0"/>
                    </a:p>
                  </a:txBody>
                  <a:tcPr/>
                </a:tc>
              </a:tr>
              <a:tr h="469718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5.69</a:t>
                      </a:r>
                      <a:endParaRPr lang="fr-FR" dirty="0"/>
                    </a:p>
                  </a:txBody>
                  <a:tcPr/>
                </a:tc>
              </a:tr>
              <a:tr h="510837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2.77</a:t>
                      </a:r>
                      <a:endParaRPr lang="fr-FR" dirty="0"/>
                    </a:p>
                  </a:txBody>
                  <a:tcPr/>
                </a:tc>
              </a:tr>
              <a:tr h="455834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7.78</a:t>
                      </a:r>
                      <a:endParaRPr lang="fr-FR" dirty="0"/>
                    </a:p>
                  </a:txBody>
                  <a:tcPr/>
                </a:tc>
              </a:tr>
              <a:tr h="455834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45583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47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951788"/>
              </p:ext>
            </p:extLst>
          </p:nvPr>
        </p:nvGraphicFramePr>
        <p:xfrm>
          <a:off x="266700" y="1270000"/>
          <a:ext cx="8674101" cy="509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1367"/>
                <a:gridCol w="2891367"/>
                <a:gridCol w="2891367"/>
              </a:tblGrid>
              <a:tr h="6357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Co-infection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r>
                        <a:rPr lang="fr-FR" dirty="0" smtClean="0"/>
                        <a:t>VIH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9347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84.60</a:t>
                      </a:r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VIH + VHC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9.11</a:t>
                      </a:r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r>
                        <a:rPr lang="fr-FR" dirty="0" smtClean="0"/>
                        <a:t>VIH + VHB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5.92</a:t>
                      </a:r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r>
                        <a:rPr lang="fr-FR" dirty="0" smtClean="0"/>
                        <a:t>VIH + VHB + VHC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0.36</a:t>
                      </a:r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  <a:tr h="63579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168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15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066022"/>
              </p:ext>
            </p:extLst>
          </p:nvPr>
        </p:nvGraphicFramePr>
        <p:xfrm>
          <a:off x="152398" y="1016000"/>
          <a:ext cx="8788403" cy="5064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4806"/>
                <a:gridCol w="1903053"/>
                <a:gridCol w="1810544"/>
              </a:tblGrid>
              <a:tr h="67310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Résumé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7851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878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</a:t>
                      </a:r>
                      <a:r>
                        <a:rPr lang="fr-FR" baseline="0" dirty="0" smtClean="0"/>
                        <a:t> suivis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  <a:tr h="841503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débutants des ARV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6.19</a:t>
                      </a:r>
                      <a:endParaRPr lang="fr-FR" dirty="0"/>
                    </a:p>
                  </a:txBody>
                  <a:tcPr/>
                </a:tc>
              </a:tr>
              <a:tr h="886514">
                <a:tc>
                  <a:txBody>
                    <a:bodyPr/>
                    <a:lstStyle/>
                    <a:p>
                      <a:r>
                        <a:rPr lang="fr-FR" dirty="0" smtClean="0"/>
                        <a:t>Nombre</a:t>
                      </a:r>
                      <a:r>
                        <a:rPr lang="fr-FR" baseline="0" dirty="0" smtClean="0"/>
                        <a:t> de patients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11662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94.64</a:t>
                      </a:r>
                      <a:endParaRPr lang="fr-FR" dirty="0"/>
                    </a:p>
                  </a:txBody>
                  <a:tcPr/>
                </a:tc>
              </a:tr>
              <a:tr h="906603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11308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91.76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40993"/>
              </p:ext>
            </p:extLst>
          </p:nvPr>
        </p:nvGraphicFramePr>
        <p:xfrm>
          <a:off x="0" y="707886"/>
          <a:ext cx="9143999" cy="223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143"/>
                <a:gridCol w="1980054"/>
                <a:gridCol w="1883802"/>
              </a:tblGrid>
              <a:tr h="489461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Données manquantes des patients traités depuis + de 6 mois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900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390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non renseignée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1.10</a:t>
                      </a:r>
                      <a:endParaRPr lang="fr-FR" dirty="0"/>
                    </a:p>
                  </a:txBody>
                  <a:tcPr/>
                </a:tc>
              </a:tr>
              <a:tr h="420510">
                <a:tc>
                  <a:txBody>
                    <a:bodyPr/>
                    <a:lstStyle/>
                    <a:p>
                      <a:r>
                        <a:rPr lang="fr-FR" dirty="0" smtClean="0"/>
                        <a:t>CD4 non renseignée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2.27</a:t>
                      </a:r>
                      <a:endParaRPr lang="fr-FR" dirty="0"/>
                    </a:p>
                  </a:txBody>
                  <a:tcPr/>
                </a:tc>
              </a:tr>
              <a:tr h="443004">
                <a:tc>
                  <a:txBody>
                    <a:bodyPr/>
                    <a:lstStyle/>
                    <a:p>
                      <a:r>
                        <a:rPr lang="fr-FR" dirty="0" smtClean="0"/>
                        <a:t>CV</a:t>
                      </a:r>
                      <a:r>
                        <a:rPr lang="fr-FR" baseline="0" dirty="0" smtClean="0"/>
                        <a:t> et CD4 non renseignées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6.65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123665"/>
              </p:ext>
            </p:extLst>
          </p:nvPr>
        </p:nvGraphicFramePr>
        <p:xfrm>
          <a:off x="0" y="2938869"/>
          <a:ext cx="9143999" cy="346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142"/>
                <a:gridCol w="1980054"/>
                <a:gridCol w="1883803"/>
              </a:tblGrid>
              <a:tr h="103756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Succès et échec</a:t>
                      </a:r>
                      <a:r>
                        <a:rPr lang="fr-FR" sz="2400" baseline="0" dirty="0" smtClean="0"/>
                        <a:t> thérapeutique des patients </a:t>
                      </a:r>
                    </a:p>
                    <a:p>
                      <a:pPr algn="ctr"/>
                      <a:r>
                        <a:rPr lang="fr-FR" sz="2400" baseline="0" dirty="0" smtClean="0"/>
                        <a:t>traités depuis + de 6 mois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29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65302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&lt; 50</a:t>
                      </a:r>
                    </a:p>
                    <a:p>
                      <a:pPr algn="r"/>
                      <a:r>
                        <a:rPr lang="fr-FR" dirty="0" smtClean="0"/>
                        <a:t>N = 10432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9163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87.84</a:t>
                      </a:r>
                      <a:endParaRPr lang="fr-FR" dirty="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&lt; 50 et CD4 &gt; 500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 = 10175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6096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59.91</a:t>
                      </a:r>
                      <a:endParaRPr lang="fr-FR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CV &gt; 10000 et CD4 &lt; 200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 =10175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0.91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82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17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9644"/>
              </p:ext>
            </p:extLst>
          </p:nvPr>
        </p:nvGraphicFramePr>
        <p:xfrm>
          <a:off x="263610" y="976870"/>
          <a:ext cx="8645613" cy="549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871"/>
                <a:gridCol w="2881871"/>
                <a:gridCol w="2881871"/>
              </a:tblGrid>
              <a:tr h="444268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molécules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Truvada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3776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32.38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Prezista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24.28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Eviplera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15.29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Kivexa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14.52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Isentress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1394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11.95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Atripla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1352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11.59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Reyataz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10.81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Stribild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7.07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Tivicay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5.21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Triumeq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5.24</a:t>
                      </a:r>
                      <a:endParaRPr lang="fr-FR" dirty="0"/>
                    </a:p>
                  </a:txBody>
                  <a:tcPr/>
                </a:tc>
              </a:tr>
              <a:tr h="419734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14.71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240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49653"/>
              </p:ext>
            </p:extLst>
          </p:nvPr>
        </p:nvGraphicFramePr>
        <p:xfrm>
          <a:off x="160638" y="1088079"/>
          <a:ext cx="8822724" cy="451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908"/>
                <a:gridCol w="2940908"/>
                <a:gridCol w="2940908"/>
              </a:tblGrid>
              <a:tr h="75261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combinaison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5261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752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 INTI  + 1 INNTI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34.40</a:t>
                      </a:r>
                      <a:endParaRPr lang="fr-FR" dirty="0"/>
                    </a:p>
                  </a:txBody>
                  <a:tcPr/>
                </a:tc>
              </a:tr>
              <a:tr h="752610">
                <a:tc>
                  <a:txBody>
                    <a:bodyPr/>
                    <a:lstStyle/>
                    <a:p>
                      <a:r>
                        <a:rPr lang="fr-FR" dirty="0" smtClean="0"/>
                        <a:t>2 INTI + IP/r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3409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28.79</a:t>
                      </a:r>
                      <a:endParaRPr lang="fr-FR" dirty="0"/>
                    </a:p>
                  </a:txBody>
                  <a:tcPr/>
                </a:tc>
              </a:tr>
              <a:tr h="752610">
                <a:tc>
                  <a:txBody>
                    <a:bodyPr/>
                    <a:lstStyle/>
                    <a:p>
                      <a:r>
                        <a:rPr lang="fr-FR" dirty="0" smtClean="0"/>
                        <a:t>2 INTI + 1 INI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2253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19.03</a:t>
                      </a:r>
                      <a:endParaRPr lang="fr-FR" dirty="0"/>
                    </a:p>
                  </a:txBody>
                  <a:tcPr/>
                </a:tc>
              </a:tr>
              <a:tr h="75261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17.77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sous ARV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141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19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966076"/>
              </p:ext>
            </p:extLst>
          </p:nvPr>
        </p:nvGraphicFramePr>
        <p:xfrm>
          <a:off x="164755" y="1051011"/>
          <a:ext cx="8719752" cy="1445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876"/>
                <a:gridCol w="4359876"/>
              </a:tblGrid>
              <a:tr h="55108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Age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 (Q1-Q3)</a:t>
                      </a:r>
                      <a:endParaRPr lang="fr-FR" b="1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r>
                        <a:rPr lang="fr-FR" baseline="0" dirty="0" smtClean="0"/>
                        <a:t> (40-55)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16902"/>
              </p:ext>
            </p:extLst>
          </p:nvPr>
        </p:nvGraphicFramePr>
        <p:xfrm>
          <a:off x="164755" y="2818027"/>
          <a:ext cx="8719752" cy="390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584"/>
                <a:gridCol w="2906584"/>
                <a:gridCol w="2906584"/>
              </a:tblGrid>
              <a:tr h="650575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Homme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56.51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smtClean="0"/>
                        <a:t>Femme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43.49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901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20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66683"/>
              </p:ext>
            </p:extLst>
          </p:nvPr>
        </p:nvGraphicFramePr>
        <p:xfrm>
          <a:off x="473676" y="1088077"/>
          <a:ext cx="8237838" cy="485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946"/>
                <a:gridCol w="2745946"/>
                <a:gridCol w="2745946"/>
              </a:tblGrid>
              <a:tr h="489218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70.43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15.95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8.31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2.66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1.33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Materno-fœtale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0.00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1.33</a:t>
                      </a:r>
                      <a:endParaRPr lang="fr-FR" dirty="0"/>
                    </a:p>
                  </a:txBody>
                  <a:tcPr/>
                </a:tc>
              </a:tr>
              <a:tr h="39681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0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21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</a:t>
            </a:r>
            <a:endParaRPr lang="fr-FR" sz="4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08199"/>
              </p:ext>
            </p:extLst>
          </p:nvPr>
        </p:nvGraphicFramePr>
        <p:xfrm>
          <a:off x="263611" y="1298146"/>
          <a:ext cx="8509686" cy="468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481"/>
                <a:gridCol w="2019643"/>
                <a:gridCol w="2836562"/>
              </a:tblGrid>
              <a:tr h="689424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5919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554429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62.09</a:t>
                      </a:r>
                      <a:endParaRPr lang="fr-FR" dirty="0"/>
                    </a:p>
                  </a:txBody>
                  <a:tcPr/>
                </a:tc>
              </a:tr>
              <a:tr h="559199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24.18</a:t>
                      </a:r>
                      <a:endParaRPr lang="fr-FR" dirty="0"/>
                    </a:p>
                  </a:txBody>
                  <a:tcPr/>
                </a:tc>
              </a:tr>
              <a:tr h="576231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6.21</a:t>
                      </a:r>
                      <a:endParaRPr lang="fr-FR" dirty="0"/>
                    </a:p>
                  </a:txBody>
                  <a:tcPr/>
                </a:tc>
              </a:tr>
              <a:tr h="626674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4.58</a:t>
                      </a:r>
                      <a:endParaRPr lang="fr-FR" dirty="0"/>
                    </a:p>
                  </a:txBody>
                  <a:tcPr/>
                </a:tc>
              </a:tr>
              <a:tr h="559199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2.94</a:t>
                      </a:r>
                      <a:endParaRPr lang="fr-FR" dirty="0"/>
                    </a:p>
                  </a:txBody>
                  <a:tcPr/>
                </a:tc>
              </a:tr>
              <a:tr h="559199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2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22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679"/>
              </p:ext>
            </p:extLst>
          </p:nvPr>
        </p:nvGraphicFramePr>
        <p:xfrm>
          <a:off x="283778" y="871484"/>
          <a:ext cx="8403021" cy="2980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007"/>
                <a:gridCol w="2801007"/>
                <a:gridCol w="2801007"/>
              </a:tblGrid>
              <a:tr h="420539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CD4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r>
                        <a:rPr lang="fr-FR" dirty="0" smtClean="0"/>
                        <a:t>&lt;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3.09</a:t>
                      </a:r>
                      <a:endParaRPr lang="fr-FR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r>
                        <a:rPr lang="fr-FR" dirty="0" smtClean="0"/>
                        <a:t>[200:350[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6.95</a:t>
                      </a:r>
                      <a:endParaRPr lang="fr-FR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r>
                        <a:rPr lang="fr-FR" dirty="0" smtClean="0"/>
                        <a:t>[350:500[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14.67</a:t>
                      </a:r>
                      <a:endParaRPr lang="fr-FR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r>
                        <a:rPr lang="fr-FR" dirty="0" smtClean="0"/>
                        <a:t>&gt;=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75.29</a:t>
                      </a:r>
                      <a:endParaRPr lang="fr-FR" dirty="0"/>
                    </a:p>
                  </a:txBody>
                  <a:tcPr/>
                </a:tc>
              </a:tr>
              <a:tr h="420539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40105"/>
              </p:ext>
            </p:extLst>
          </p:nvPr>
        </p:nvGraphicFramePr>
        <p:xfrm>
          <a:off x="283777" y="4129690"/>
          <a:ext cx="8403021" cy="2238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007"/>
                <a:gridCol w="2801007"/>
                <a:gridCol w="2801007"/>
              </a:tblGrid>
              <a:tr h="445332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CV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533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45332">
                <a:tc>
                  <a:txBody>
                    <a:bodyPr/>
                    <a:lstStyle/>
                    <a:p>
                      <a:r>
                        <a:rPr lang="fr-FR" dirty="0" smtClean="0"/>
                        <a:t> &lt;  100 000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96.14</a:t>
                      </a:r>
                      <a:endParaRPr lang="fr-FR" dirty="0"/>
                    </a:p>
                  </a:txBody>
                  <a:tcPr/>
                </a:tc>
              </a:tr>
              <a:tr h="445332">
                <a:tc>
                  <a:txBody>
                    <a:bodyPr/>
                    <a:lstStyle/>
                    <a:p>
                      <a:r>
                        <a:rPr lang="fr-FR" dirty="0" smtClean="0"/>
                        <a:t>&gt;= 100 000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3.86</a:t>
                      </a:r>
                      <a:endParaRPr lang="fr-FR" dirty="0"/>
                    </a:p>
                  </a:txBody>
                  <a:tcPr/>
                </a:tc>
              </a:tr>
              <a:tr h="445332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1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23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847484"/>
              </p:ext>
            </p:extLst>
          </p:nvPr>
        </p:nvGraphicFramePr>
        <p:xfrm>
          <a:off x="-12701" y="4034510"/>
          <a:ext cx="9156702" cy="2686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980"/>
                <a:gridCol w="1058601"/>
                <a:gridCol w="932420"/>
                <a:gridCol w="901700"/>
                <a:gridCol w="1126312"/>
                <a:gridCol w="962549"/>
                <a:gridCol w="924070"/>
                <a:gridCol w="924070"/>
              </a:tblGrid>
              <a:tr h="82109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Migrants</a:t>
                      </a:r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400" dirty="0" smtClean="0"/>
                        <a:t>N = 5375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HSH</a:t>
                      </a:r>
                      <a:endParaRPr lang="fr-FR" sz="1400" dirty="0" smtClean="0"/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2537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UDIV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480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Hétéro Fr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1079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Autres</a:t>
                      </a:r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303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sz="1400" dirty="0" smtClean="0"/>
                    </a:p>
                    <a:p>
                      <a:pPr algn="ctr"/>
                      <a:endParaRPr lang="fr-FR" sz="1400" dirty="0" smtClean="0"/>
                    </a:p>
                    <a:p>
                      <a:pPr algn="ctr"/>
                      <a:r>
                        <a:rPr lang="fr-FR" sz="1400" dirty="0" smtClean="0"/>
                        <a:t>N = 9774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P-value</a:t>
                      </a:r>
                      <a:endParaRPr lang="fr-FR" sz="1800" dirty="0"/>
                    </a:p>
                  </a:txBody>
                  <a:tcPr/>
                </a:tc>
              </a:tr>
              <a:tr h="457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patients pris en charge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</a:t>
                      </a:r>
                      <a:endParaRPr lang="fr-FR" dirty="0" smtClean="0"/>
                    </a:p>
                  </a:txBody>
                  <a:tcPr/>
                </a:tc>
              </a:tr>
              <a:tr h="398689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patients suivis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90.58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91.62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86.96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91.05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92.10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90.76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0.01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8689">
                <a:tc>
                  <a:txBody>
                    <a:bodyPr/>
                    <a:lstStyle/>
                    <a:p>
                      <a:r>
                        <a:rPr lang="fr-FR" sz="1700" baseline="0" dirty="0" smtClean="0"/>
                        <a:t>patients traités &gt; 6 mois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82.09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84.47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84.24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85.23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85.11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83.25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0.14</a:t>
                      </a:r>
                      <a:endParaRPr lang="fr-FR" b="1" dirty="0"/>
                    </a:p>
                  </a:txBody>
                  <a:tcPr/>
                </a:tc>
              </a:tr>
              <a:tr h="598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patients traités &gt; 6 mois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aseline="0" dirty="0" smtClean="0"/>
                        <a:t>et CV &lt; 50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71.33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79.88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76.81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78.14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76.29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74.71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0.05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Prise en charge</a:t>
            </a:r>
            <a:endParaRPr lang="fr-FR" sz="4000" dirty="0"/>
          </a:p>
        </p:txBody>
      </p:sp>
      <p:pic>
        <p:nvPicPr>
          <p:cNvPr id="5122" name="Picture 2" descr="\\sls-nas01\users\4068746\Mes documents\Alexandre BRUN\Etude_en_cours\Presentation_willy\Graphique\Prise_en_charge_etap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7738" r="6792" b="34608"/>
          <a:stretch/>
        </p:blipFill>
        <p:spPr bwMode="auto">
          <a:xfrm>
            <a:off x="1855542" y="707886"/>
            <a:ext cx="6297857" cy="332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7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829681"/>
              </p:ext>
            </p:extLst>
          </p:nvPr>
        </p:nvGraphicFramePr>
        <p:xfrm>
          <a:off x="164755" y="1051011"/>
          <a:ext cx="8719752" cy="1445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9876"/>
                <a:gridCol w="4359876"/>
              </a:tblGrid>
              <a:tr h="55108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Age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 (Q1-Q3)</a:t>
                      </a:r>
                      <a:endParaRPr lang="fr-FR" b="1" dirty="0"/>
                    </a:p>
                  </a:txBody>
                  <a:tcPr/>
                </a:tc>
              </a:tr>
              <a:tr h="44698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37 (30-46)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45886"/>
              </p:ext>
            </p:extLst>
          </p:nvPr>
        </p:nvGraphicFramePr>
        <p:xfrm>
          <a:off x="164755" y="2818027"/>
          <a:ext cx="8719752" cy="3903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6584"/>
                <a:gridCol w="2906584"/>
                <a:gridCol w="2906584"/>
              </a:tblGrid>
              <a:tr h="650575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Sexe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Homme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63.56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smtClean="0"/>
                        <a:t>Femme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36.24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0,20</a:t>
                      </a:r>
                      <a:endParaRPr lang="fr-FR" dirty="0"/>
                    </a:p>
                  </a:txBody>
                  <a:tcPr/>
                </a:tc>
              </a:tr>
              <a:tr h="650575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1703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71987"/>
              </p:ext>
            </p:extLst>
          </p:nvPr>
        </p:nvGraphicFramePr>
        <p:xfrm>
          <a:off x="473676" y="916627"/>
          <a:ext cx="8237838" cy="526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946"/>
                <a:gridCol w="2745946"/>
                <a:gridCol w="2745946"/>
              </a:tblGrid>
              <a:tr h="524325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Mode de contamination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Hétérosexuel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56.24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Homo/Bisexuel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32.87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Inconnu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8.71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UDIV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0.59</a:t>
                      </a:r>
                      <a:endParaRPr lang="fr-FR" dirty="0"/>
                    </a:p>
                  </a:txBody>
                  <a:tcPr/>
                </a:tc>
              </a:tr>
              <a:tr h="491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A.E.S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0.59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Transfusé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0.40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Materno</a:t>
                      </a:r>
                      <a:r>
                        <a:rPr lang="fr-FR" dirty="0" smtClean="0"/>
                        <a:t>-fœtale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0.20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Hémophile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0.20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0.20</a:t>
                      </a:r>
                      <a:endParaRPr lang="fr-FR" dirty="0"/>
                    </a:p>
                  </a:txBody>
                  <a:tcPr/>
                </a:tc>
              </a:tr>
              <a:tr h="425286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9791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26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40579"/>
              </p:ext>
            </p:extLst>
          </p:nvPr>
        </p:nvGraphicFramePr>
        <p:xfrm>
          <a:off x="263611" y="1009650"/>
          <a:ext cx="8509686" cy="517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481"/>
                <a:gridCol w="2019643"/>
                <a:gridCol w="2836562"/>
              </a:tblGrid>
              <a:tr h="861619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Pays de naissance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0393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598779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subsaharienne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52.64</a:t>
                      </a:r>
                      <a:endParaRPr lang="fr-FR" dirty="0"/>
                    </a:p>
                  </a:txBody>
                  <a:tcPr/>
                </a:tc>
              </a:tr>
              <a:tr h="603930">
                <a:tc>
                  <a:txBody>
                    <a:bodyPr/>
                    <a:lstStyle/>
                    <a:p>
                      <a:r>
                        <a:rPr lang="fr-FR" dirty="0" smtClean="0"/>
                        <a:t>France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31.08</a:t>
                      </a:r>
                      <a:endParaRPr lang="fr-FR" dirty="0"/>
                    </a:p>
                  </a:txBody>
                  <a:tcPr/>
                </a:tc>
              </a:tr>
              <a:tr h="622326">
                <a:tc>
                  <a:txBody>
                    <a:bodyPr/>
                    <a:lstStyle/>
                    <a:p>
                      <a:r>
                        <a:rPr lang="fr-FR" dirty="0" smtClean="0"/>
                        <a:t>Afrique du Nord &amp; Moyen Orient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4.44</a:t>
                      </a:r>
                      <a:endParaRPr lang="fr-FR" dirty="0"/>
                    </a:p>
                  </a:txBody>
                  <a:tcPr/>
                </a:tc>
              </a:tr>
              <a:tr h="676804">
                <a:tc>
                  <a:txBody>
                    <a:bodyPr/>
                    <a:lstStyle/>
                    <a:p>
                      <a:r>
                        <a:rPr lang="fr-FR" dirty="0" smtClean="0"/>
                        <a:t>Caraïbes (Hors DOM)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1.06</a:t>
                      </a:r>
                      <a:endParaRPr lang="fr-FR" dirty="0"/>
                    </a:p>
                  </a:txBody>
                  <a:tcPr/>
                </a:tc>
              </a:tr>
              <a:tr h="60393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10.78</a:t>
                      </a:r>
                      <a:endParaRPr lang="fr-FR" dirty="0"/>
                    </a:p>
                  </a:txBody>
                  <a:tcPr/>
                </a:tc>
              </a:tr>
              <a:tr h="603930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6738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27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979587"/>
              </p:ext>
            </p:extLst>
          </p:nvPr>
        </p:nvGraphicFramePr>
        <p:xfrm>
          <a:off x="283778" y="871484"/>
          <a:ext cx="8403021" cy="5319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007"/>
                <a:gridCol w="2801007"/>
                <a:gridCol w="2801007"/>
              </a:tblGrid>
              <a:tr h="816055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CD4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r>
                        <a:rPr lang="fr-FR" dirty="0" smtClean="0"/>
                        <a:t>&lt;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25.45</a:t>
                      </a:r>
                      <a:endParaRPr lang="fr-FR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r>
                        <a:rPr lang="fr-FR" dirty="0" smtClean="0"/>
                        <a:t>[200:350[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24.09</a:t>
                      </a:r>
                      <a:endParaRPr lang="fr-FR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r>
                        <a:rPr lang="fr-FR" dirty="0" smtClean="0"/>
                        <a:t>[350:500[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19.77</a:t>
                      </a:r>
                      <a:endParaRPr lang="fr-FR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r>
                        <a:rPr lang="fr-FR" dirty="0" smtClean="0"/>
                        <a:t>&gt;=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30.68</a:t>
                      </a:r>
                      <a:endParaRPr lang="fr-FR" dirty="0"/>
                    </a:p>
                  </a:txBody>
                  <a:tcPr/>
                </a:tc>
              </a:tr>
              <a:tr h="750619">
                <a:tc>
                  <a:txBody>
                    <a:bodyPr/>
                    <a:lstStyle/>
                    <a:p>
                      <a:r>
                        <a:rPr lang="fr-FR" dirty="0" smtClean="0"/>
                        <a:t>NR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3235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\\sls-nas01\users\4068746\Mes documents\Alexandre BRUN\Etude_en_cours\Presentation_willy\Graphique\CD4_me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86" r="5280" b="1722"/>
          <a:stretch/>
        </p:blipFill>
        <p:spPr bwMode="auto">
          <a:xfrm>
            <a:off x="-28576" y="815031"/>
            <a:ext cx="9172576" cy="604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28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4136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29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58325"/>
              </p:ext>
            </p:extLst>
          </p:nvPr>
        </p:nvGraphicFramePr>
        <p:xfrm>
          <a:off x="394997" y="1132119"/>
          <a:ext cx="8366449" cy="173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207"/>
                <a:gridCol w="1195207"/>
                <a:gridCol w="1195207"/>
                <a:gridCol w="1195207"/>
                <a:gridCol w="1195207"/>
                <a:gridCol w="1195207"/>
                <a:gridCol w="1195207"/>
              </a:tblGrid>
              <a:tr h="584167">
                <a:tc gridSpan="7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Délais de mise sous traitement (en jours)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6609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NR</a:t>
                      </a:r>
                      <a:endParaRPr lang="fr-FR" b="1" dirty="0"/>
                    </a:p>
                  </a:txBody>
                  <a:tcPr/>
                </a:tc>
              </a:tr>
              <a:tr h="5841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8" name="Picture 4" descr="\\sls-nas01\users\4068746\Mes documents\Alexandre BRUN\Etude_en_cours\Presentation_willy\Graphique\delais_tr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43" r="4919"/>
          <a:stretch/>
        </p:blipFill>
        <p:spPr bwMode="auto">
          <a:xfrm>
            <a:off x="112746" y="3000374"/>
            <a:ext cx="8648700" cy="3484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5944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données épidémiologiques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142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30</a:t>
            </a:fld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791953"/>
              </p:ext>
            </p:extLst>
          </p:nvPr>
        </p:nvGraphicFramePr>
        <p:xfrm>
          <a:off x="249193" y="770356"/>
          <a:ext cx="8645613" cy="5713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871"/>
                <a:gridCol w="2881871"/>
                <a:gridCol w="2881871"/>
              </a:tblGrid>
              <a:tr h="44673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molécules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Truvada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36.63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Prezista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26.73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Stribild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16.44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Eviplera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9.70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Triumeq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8.91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Tivicay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7.72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Isentress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7.13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Kivexa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4.16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Atripla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2.57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Reyataz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2.57</a:t>
                      </a:r>
                      <a:endParaRPr lang="fr-FR" dirty="0"/>
                    </a:p>
                  </a:txBody>
                  <a:tcPr/>
                </a:tc>
              </a:tr>
              <a:tr h="438024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2.18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890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31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3909"/>
              </p:ext>
            </p:extLst>
          </p:nvPr>
        </p:nvGraphicFramePr>
        <p:xfrm>
          <a:off x="160638" y="1088077"/>
          <a:ext cx="8822724" cy="5124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908"/>
                <a:gridCol w="2940908"/>
                <a:gridCol w="2940908"/>
              </a:tblGrid>
              <a:tr h="854006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Type de combinaison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540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854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 INTI  + 1 INNTI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15.74</a:t>
                      </a:r>
                      <a:endParaRPr lang="fr-FR" dirty="0"/>
                    </a:p>
                  </a:txBody>
                  <a:tcPr/>
                </a:tc>
              </a:tr>
              <a:tr h="854006">
                <a:tc>
                  <a:txBody>
                    <a:bodyPr/>
                    <a:lstStyle/>
                    <a:p>
                      <a:r>
                        <a:rPr lang="fr-FR" dirty="0" smtClean="0"/>
                        <a:t>2 INTI + IP/r2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33.66</a:t>
                      </a:r>
                      <a:endParaRPr lang="fr-FR" dirty="0"/>
                    </a:p>
                  </a:txBody>
                  <a:tcPr/>
                </a:tc>
              </a:tr>
              <a:tr h="854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2 INTI + 1 INI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42.62</a:t>
                      </a:r>
                      <a:endParaRPr lang="fr-FR" dirty="0"/>
                    </a:p>
                  </a:txBody>
                  <a:tcPr/>
                </a:tc>
              </a:tr>
              <a:tr h="854006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7.99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diagnostiqués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678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Proposition de fiches actions pour le rapport d’activité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833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8 </a:t>
            </a:r>
            <a:r>
              <a:rPr lang="fr-FR" smtClean="0"/>
              <a:t>Fiches Actions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Prévention des perdus de vue</a:t>
            </a:r>
          </a:p>
          <a:p>
            <a:r>
              <a:rPr lang="fr-FR" dirty="0" err="1" smtClean="0"/>
              <a:t>Dépidays</a:t>
            </a:r>
            <a:endParaRPr lang="fr-FR" dirty="0" smtClean="0"/>
          </a:p>
          <a:p>
            <a:r>
              <a:rPr lang="fr-FR" dirty="0" err="1" smtClean="0"/>
              <a:t>Dépiweek</a:t>
            </a:r>
            <a:endParaRPr lang="fr-FR" dirty="0" smtClean="0"/>
          </a:p>
          <a:p>
            <a:r>
              <a:rPr lang="fr-FR" dirty="0" smtClean="0"/>
              <a:t>Amélioration des pratiques </a:t>
            </a:r>
          </a:p>
          <a:p>
            <a:r>
              <a:rPr lang="fr-FR" dirty="0" smtClean="0"/>
              <a:t>Promotion de l’offre ETP en Ile-de-France</a:t>
            </a:r>
          </a:p>
          <a:p>
            <a:r>
              <a:rPr lang="fr-FR" dirty="0" smtClean="0"/>
              <a:t>Favoriser l’accès au dépistage aux migrants par le biais de la médiation de santé</a:t>
            </a:r>
          </a:p>
          <a:p>
            <a:r>
              <a:rPr lang="fr-FR" dirty="0" smtClean="0"/>
              <a:t>Consultation santé publique</a:t>
            </a:r>
          </a:p>
          <a:p>
            <a:r>
              <a:rPr lang="fr-FR" dirty="0" smtClean="0"/>
              <a:t>Atelier d’échanges cliniques Psy</a:t>
            </a:r>
          </a:p>
          <a:p>
            <a:r>
              <a:rPr lang="fr-FR" dirty="0" smtClean="0"/>
              <a:t>Recherches cliniques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87313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15DFC-7D1A-FB42-AB5C-D5357CE6595C}" type="slidenum">
              <a:rPr lang="fr-FR" smtClean="0">
                <a:solidFill>
                  <a:srgbClr val="FFFFFF"/>
                </a:solidFill>
                <a:latin typeface="Arial"/>
              </a:rPr>
              <a:pPr>
                <a:defRPr/>
              </a:pPr>
              <a:t>34</a:t>
            </a:fld>
            <a:endParaRPr lang="fr-FR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51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</a:t>
            </a:r>
            <a:endParaRPr lang="fr-FR" sz="4000" dirty="0"/>
          </a:p>
        </p:txBody>
      </p:sp>
      <p:pic>
        <p:nvPicPr>
          <p:cNvPr id="2055" name="Picture 7" descr="\\sls-nas01\users\4068746\Mes documents\Alexandre BRUN\Etude_en_cours\Presentation_willy\Graphique\cascade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102"/>
            <a:ext cx="9166889" cy="577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58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\\sls-nas01\users\4068746\Mes documents\Alexandre BRUN\Etude_en_cours\Presentation_willy\Graphique\CD4_evo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6" r="4944" b="1722"/>
          <a:stretch/>
        </p:blipFill>
        <p:spPr bwMode="auto">
          <a:xfrm>
            <a:off x="0" y="629119"/>
            <a:ext cx="9144000" cy="622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680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</a:t>
            </a:r>
            <a:endParaRPr lang="fr-FR" sz="4000" dirty="0"/>
          </a:p>
        </p:txBody>
      </p:sp>
      <p:pic>
        <p:nvPicPr>
          <p:cNvPr id="3074" name="Picture 2" descr="\\sls-nas01\users\4068746\Mes documents\Alexandre BRUN\Etude_en_cours\Presentation_willy\Graphique\Age_evo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"/>
          <a:stretch/>
        </p:blipFill>
        <p:spPr bwMode="auto">
          <a:xfrm>
            <a:off x="1" y="707886"/>
            <a:ext cx="9144000" cy="607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5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sls-nas01\users\4068746\Mes documents\Alexandre BRUN\Etude_en_cours\Presentation_willy\Graphique\file_active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07886"/>
            <a:ext cx="9143999" cy="60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0422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480449"/>
              </p:ext>
            </p:extLst>
          </p:nvPr>
        </p:nvGraphicFramePr>
        <p:xfrm>
          <a:off x="0" y="763675"/>
          <a:ext cx="9144000" cy="5611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01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9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Caractéristiques de la file active</a:t>
            </a:r>
            <a:endParaRPr lang="fr-FR" sz="40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604837"/>
            <a:ext cx="7734300" cy="616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670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37737</TotalTime>
  <Words>916</Words>
  <Application>Microsoft Office PowerPoint</Application>
  <PresentationFormat>Affichage à l'écran (4:3)</PresentationFormat>
  <Paragraphs>602</Paragraphs>
  <Slides>34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Ordre du jour</vt:lpstr>
      <vt:lpstr>Présentation des données épidémiologiques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Proposition de fiches actions pour le rapport d’activité</vt:lpstr>
      <vt:lpstr>8 Fiches Actions</vt:lpstr>
      <vt:lpstr>Merci de votre attention</vt:lpstr>
    </vt:vector>
  </TitlesOfParts>
  <Company>Hopital Tenon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Willy Rozenbaum</dc:creator>
  <cp:lastModifiedBy>BRUN Alexandre</cp:lastModifiedBy>
  <cp:revision>197</cp:revision>
  <cp:lastPrinted>2016-03-24T16:07:51Z</cp:lastPrinted>
  <dcterms:created xsi:type="dcterms:W3CDTF">2015-03-31T14:33:07Z</dcterms:created>
  <dcterms:modified xsi:type="dcterms:W3CDTF">2016-04-08T15:01:39Z</dcterms:modified>
</cp:coreProperties>
</file>