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333" r:id="rId2"/>
    <p:sldId id="339" r:id="rId3"/>
    <p:sldId id="334" r:id="rId4"/>
    <p:sldId id="329" r:id="rId5"/>
    <p:sldId id="280" r:id="rId6"/>
    <p:sldId id="296" r:id="rId7"/>
    <p:sldId id="297" r:id="rId8"/>
    <p:sldId id="282" r:id="rId9"/>
    <p:sldId id="283" r:id="rId10"/>
    <p:sldId id="331" r:id="rId11"/>
    <p:sldId id="284" r:id="rId12"/>
    <p:sldId id="340" r:id="rId13"/>
    <p:sldId id="285" r:id="rId14"/>
    <p:sldId id="343" r:id="rId15"/>
    <p:sldId id="286" r:id="rId16"/>
    <p:sldId id="301" r:id="rId17"/>
    <p:sldId id="302" r:id="rId18"/>
    <p:sldId id="344" r:id="rId19"/>
    <p:sldId id="345" r:id="rId20"/>
    <p:sldId id="327" r:id="rId21"/>
    <p:sldId id="306" r:id="rId22"/>
    <p:sldId id="346" r:id="rId23"/>
    <p:sldId id="308" r:id="rId24"/>
    <p:sldId id="309" r:id="rId25"/>
    <p:sldId id="310" r:id="rId26"/>
    <p:sldId id="311" r:id="rId27"/>
    <p:sldId id="293" r:id="rId28"/>
    <p:sldId id="328" r:id="rId29"/>
    <p:sldId id="312" r:id="rId30"/>
    <p:sldId id="313" r:id="rId31"/>
    <p:sldId id="295" r:id="rId32"/>
    <p:sldId id="347" r:id="rId33"/>
    <p:sldId id="342" r:id="rId34"/>
  </p:sldIdLst>
  <p:sldSz cx="9144000" cy="6858000" type="screen4x3"/>
  <p:notesSz cx="9929813" cy="679926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365" autoAdjust="0"/>
  </p:normalViewPr>
  <p:slideViewPr>
    <p:cSldViewPr snapToGrid="0" snapToObjects="1">
      <p:cViewPr>
        <p:scale>
          <a:sx n="75" d="100"/>
          <a:sy n="75" d="100"/>
        </p:scale>
        <p:origin x="-162" y="-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-3846" y="-120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ls-nas01\users\4068746\Mes%20documents\Alexandre%20BRUN\Etude_en_cours\Corevih\RA2016\Presentation_willy\Sortie\FA_2016.csv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ls-nas01\users\4068746\Mes%20documents\Alexandre%20BRUN\Etude_en_cours\Corevih\RA2016\Presentation_willy\Sortie\FA_2016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C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66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12404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FA_evol!$B$4:$B$9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FA_evol!$C$4:$C$9</c:f>
              <c:numCache>
                <c:formatCode>General</c:formatCode>
                <c:ptCount val="6"/>
                <c:pt idx="0">
                  <c:v>10530</c:v>
                </c:pt>
                <c:pt idx="1">
                  <c:v>10990</c:v>
                </c:pt>
                <c:pt idx="2">
                  <c:v>11235</c:v>
                </c:pt>
                <c:pt idx="3">
                  <c:v>11845</c:v>
                </c:pt>
                <c:pt idx="4">
                  <c:v>12404</c:v>
                </c:pt>
                <c:pt idx="5">
                  <c:v>12221</c:v>
                </c:pt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FF0000">
                  <a:alpha val="50000"/>
                </a:srgb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>
                  <a:alpha val="50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>
                  <a:alpha val="50000"/>
                </a:srgbClr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>
                  <a:alpha val="50000"/>
                </a:srgbClr>
              </a:solidFill>
            </c:spPr>
          </c:dPt>
          <c:dPt>
            <c:idx val="4"/>
            <c:invertIfNegative val="0"/>
            <c:bubble3D val="0"/>
            <c:spPr>
              <a:solidFill>
                <a:srgbClr val="FF6600">
                  <a:alpha val="50000"/>
                </a:srgb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CC00">
                  <a:alpha val="50000"/>
                </a:srgb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1309*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864*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769*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FA_evol!$B$4:$B$9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FA_evol!$D$4:$D$9</c:f>
              <c:numCache>
                <c:formatCode>General</c:formatCode>
                <c:ptCount val="6"/>
                <c:pt idx="0">
                  <c:v>1309</c:v>
                </c:pt>
                <c:pt idx="1">
                  <c:v>864</c:v>
                </c:pt>
                <c:pt idx="2">
                  <c:v>769</c:v>
                </c:pt>
                <c:pt idx="3">
                  <c:v>1421</c:v>
                </c:pt>
                <c:pt idx="4">
                  <c:v>1068</c:v>
                </c:pt>
                <c:pt idx="5">
                  <c:v>1900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"/>
        <c:overlap val="100"/>
        <c:axId val="46217088"/>
        <c:axId val="46218624"/>
      </c:barChart>
      <c:catAx>
        <c:axId val="4621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/>
        </c:spPr>
        <c:txPr>
          <a:bodyPr/>
          <a:lstStyle/>
          <a:p>
            <a:pPr>
              <a:defRPr sz="1600" b="1" i="0" baseline="0"/>
            </a:pPr>
            <a:endParaRPr lang="fr-FR"/>
          </a:p>
        </c:txPr>
        <c:crossAx val="46218624"/>
        <c:crosses val="autoZero"/>
        <c:auto val="1"/>
        <c:lblAlgn val="ctr"/>
        <c:lblOffset val="100"/>
        <c:noMultiLvlLbl val="0"/>
      </c:catAx>
      <c:valAx>
        <c:axId val="46218624"/>
        <c:scaling>
          <c:orientation val="minMax"/>
          <c:max val="150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46217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FA_2016!$C$3</c:f>
              <c:strCache>
                <c:ptCount val="1"/>
                <c:pt idx="0">
                  <c:v>File active Nadis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1.1974699854148155E-7"/>
                  <c:y val="-0.381132609599116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4083663006888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115631227999942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0"/>
                  <c:y val="-9.0713373291143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8.1456906628781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7.9605613296309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dLbl>
              <c:idx val="8"/>
              <c:layout>
                <c:manualLayout>
                  <c:x val="0"/>
                  <c:y val="-7.0349146633947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5761541492064273E-17"/>
                  <c:y val="-5.739009330664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207868814768716E-3"/>
                  <c:y val="-5.7390093306641667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496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5.1836213309224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delete val="1"/>
            </c:dLbl>
            <c:dLbl>
              <c:idx val="13"/>
              <c:layout>
                <c:manualLayout>
                  <c:x val="0"/>
                  <c:y val="-3.5174573316973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3.3323279984501616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219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-2.5918106654612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2.0364226657195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delete val="1"/>
            </c:dLbl>
            <c:dLbl>
              <c:idx val="18"/>
              <c:layout>
                <c:manualLayout>
                  <c:x val="0"/>
                  <c:y val="-1.8512933324723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-2.0364226657195429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45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1.1152308298412855E-16"/>
                  <c:y val="-1.6661639992250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0"/>
                  <c:y val="-1.6806355515165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0"/>
                  <c:y val="-1.6806355515165957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0"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FA_2016!$B$4:$B$26</c:f>
              <c:strCache>
                <c:ptCount val="23"/>
                <c:pt idx="0">
                  <c:v>Saint Louis</c:v>
                </c:pt>
                <c:pt idx="1">
                  <c:v>Lariboisière</c:v>
                </c:pt>
                <c:pt idx="2">
                  <c:v>Avicenne</c:v>
                </c:pt>
                <c:pt idx="3">
                  <c:v>Montreuil</c:v>
                </c:pt>
                <c:pt idx="4">
                  <c:v>Corbeil-Essonnes</c:v>
                </c:pt>
                <c:pt idx="5">
                  <c:v>Villeneuve</c:v>
                </c:pt>
                <c:pt idx="6">
                  <c:v>Créteil</c:v>
                </c:pt>
                <c:pt idx="7">
                  <c:v>Gonesse</c:v>
                </c:pt>
                <c:pt idx="8">
                  <c:v>Bondy</c:v>
                </c:pt>
                <c:pt idx="9">
                  <c:v>Aulnay</c:v>
                </c:pt>
                <c:pt idx="10">
                  <c:v>Marne-la-Vallée</c:v>
                </c:pt>
                <c:pt idx="11">
                  <c:v>Melun</c:v>
                </c:pt>
                <c:pt idx="12">
                  <c:v>Monfermeil</c:v>
                </c:pt>
                <c:pt idx="13">
                  <c:v>Meaux</c:v>
                </c:pt>
                <c:pt idx="14">
                  <c:v>Longjumeau</c:v>
                </c:pt>
                <c:pt idx="15">
                  <c:v>Bligny</c:v>
                </c:pt>
                <c:pt idx="16">
                  <c:v>Fontainebleau</c:v>
                </c:pt>
                <c:pt idx="17">
                  <c:v>Juvisy-sur-Orge</c:v>
                </c:pt>
                <c:pt idx="18">
                  <c:v>Arpajon</c:v>
                </c:pt>
                <c:pt idx="19">
                  <c:v>Montereau</c:v>
                </c:pt>
                <c:pt idx="20">
                  <c:v>Coulommiers</c:v>
                </c:pt>
                <c:pt idx="21">
                  <c:v>Dourdan-Etampes</c:v>
                </c:pt>
                <c:pt idx="22">
                  <c:v>Nemours</c:v>
                </c:pt>
              </c:strCache>
            </c:strRef>
          </c:cat>
          <c:val>
            <c:numRef>
              <c:f>FA_2016!$C$4:$C$26</c:f>
              <c:numCache>
                <c:formatCode>General</c:formatCode>
                <c:ptCount val="23"/>
                <c:pt idx="0">
                  <c:v>4161</c:v>
                </c:pt>
                <c:pt idx="1">
                  <c:v>1416</c:v>
                </c:pt>
                <c:pt idx="2">
                  <c:v>1138</c:v>
                </c:pt>
                <c:pt idx="3">
                  <c:v>265</c:v>
                </c:pt>
                <c:pt idx="4">
                  <c:v>841</c:v>
                </c:pt>
                <c:pt idx="5">
                  <c:v>769</c:v>
                </c:pt>
                <c:pt idx="6">
                  <c:v>748</c:v>
                </c:pt>
                <c:pt idx="7">
                  <c:v>29</c:v>
                </c:pt>
                <c:pt idx="8">
                  <c:v>648</c:v>
                </c:pt>
                <c:pt idx="9">
                  <c:v>515</c:v>
                </c:pt>
                <c:pt idx="10">
                  <c:v>492</c:v>
                </c:pt>
                <c:pt idx="11">
                  <c:v>440</c:v>
                </c:pt>
                <c:pt idx="12">
                  <c:v>0</c:v>
                </c:pt>
                <c:pt idx="13">
                  <c:v>258</c:v>
                </c:pt>
                <c:pt idx="14">
                  <c:v>217</c:v>
                </c:pt>
                <c:pt idx="15">
                  <c:v>137</c:v>
                </c:pt>
                <c:pt idx="16">
                  <c:v>100</c:v>
                </c:pt>
                <c:pt idx="17">
                  <c:v>11</c:v>
                </c:pt>
                <c:pt idx="18">
                  <c:v>51</c:v>
                </c:pt>
                <c:pt idx="19">
                  <c:v>11</c:v>
                </c:pt>
                <c:pt idx="20">
                  <c:v>42</c:v>
                </c:pt>
                <c:pt idx="21">
                  <c:v>24</c:v>
                </c:pt>
                <c:pt idx="22">
                  <c:v>17</c:v>
                </c:pt>
              </c:numCache>
            </c:numRef>
          </c:val>
        </c:ser>
        <c:ser>
          <c:idx val="1"/>
          <c:order val="1"/>
          <c:tx>
            <c:strRef>
              <c:f>FA_2016!$D$3</c:f>
              <c:strCache>
                <c:ptCount val="1"/>
                <c:pt idx="0">
                  <c:v>File active non validée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0"/>
                  <c:y val="-8.3308199961253965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1065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0"/>
                  <c:y val="-7.4051733298892475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729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0"/>
                  <c:y val="-4.0728453314390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layout>
                <c:manualLayout>
                  <c:x val="0"/>
                  <c:y val="-1.8512933324723119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66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0"/>
              <c:delete val="1"/>
            </c:dLbl>
            <c:dLbl>
              <c:idx val="21"/>
              <c:delete val="1"/>
            </c:dLbl>
            <c:dLbl>
              <c:idx val="22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FA_2016!$B$4:$B$26</c:f>
              <c:strCache>
                <c:ptCount val="23"/>
                <c:pt idx="0">
                  <c:v>Saint Louis</c:v>
                </c:pt>
                <c:pt idx="1">
                  <c:v>Lariboisière</c:v>
                </c:pt>
                <c:pt idx="2">
                  <c:v>Avicenne</c:v>
                </c:pt>
                <c:pt idx="3">
                  <c:v>Montreuil</c:v>
                </c:pt>
                <c:pt idx="4">
                  <c:v>Corbeil-Essonnes</c:v>
                </c:pt>
                <c:pt idx="5">
                  <c:v>Villeneuve</c:v>
                </c:pt>
                <c:pt idx="6">
                  <c:v>Créteil</c:v>
                </c:pt>
                <c:pt idx="7">
                  <c:v>Gonesse</c:v>
                </c:pt>
                <c:pt idx="8">
                  <c:v>Bondy</c:v>
                </c:pt>
                <c:pt idx="9">
                  <c:v>Aulnay</c:v>
                </c:pt>
                <c:pt idx="10">
                  <c:v>Marne-la-Vallée</c:v>
                </c:pt>
                <c:pt idx="11">
                  <c:v>Melun</c:v>
                </c:pt>
                <c:pt idx="12">
                  <c:v>Monfermeil</c:v>
                </c:pt>
                <c:pt idx="13">
                  <c:v>Meaux</c:v>
                </c:pt>
                <c:pt idx="14">
                  <c:v>Longjumeau</c:v>
                </c:pt>
                <c:pt idx="15">
                  <c:v>Bligny</c:v>
                </c:pt>
                <c:pt idx="16">
                  <c:v>Fontainebleau</c:v>
                </c:pt>
                <c:pt idx="17">
                  <c:v>Juvisy-sur-Orge</c:v>
                </c:pt>
                <c:pt idx="18">
                  <c:v>Arpajon</c:v>
                </c:pt>
                <c:pt idx="19">
                  <c:v>Montereau</c:v>
                </c:pt>
                <c:pt idx="20">
                  <c:v>Coulommiers</c:v>
                </c:pt>
                <c:pt idx="21">
                  <c:v>Dourdan-Etampes</c:v>
                </c:pt>
                <c:pt idx="22">
                  <c:v>Nemours</c:v>
                </c:pt>
              </c:strCache>
            </c:strRef>
          </c:cat>
          <c:val>
            <c:numRef>
              <c:f>FA_2016!$D$4:$D$26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800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700</c:v>
                </c:pt>
                <c:pt idx="8">
                  <c:v>0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  <c:pt idx="12">
                  <c:v>300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55</c:v>
                </c:pt>
                <c:pt idx="18">
                  <c:v>0</c:v>
                </c:pt>
                <c:pt idx="19">
                  <c:v>34</c:v>
                </c:pt>
                <c:pt idx="20">
                  <c:v>0</c:v>
                </c:pt>
                <c:pt idx="21">
                  <c:v>0</c:v>
                </c:pt>
                <c:pt idx="22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4"/>
        <c:overlap val="100"/>
        <c:axId val="45847680"/>
        <c:axId val="45849216"/>
      </c:barChart>
      <c:catAx>
        <c:axId val="458476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fr-FR"/>
          </a:p>
        </c:txPr>
        <c:crossAx val="45849216"/>
        <c:crosses val="autoZero"/>
        <c:auto val="1"/>
        <c:lblAlgn val="ctr"/>
        <c:lblOffset val="100"/>
        <c:noMultiLvlLbl val="0"/>
      </c:catAx>
      <c:valAx>
        <c:axId val="45849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847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0.8412</cdr:x>
      <cdr:y>0.02258</cdr:y>
    </cdr:from>
    <cdr:to>
      <cdr:x>0.97506</cdr:x>
      <cdr:y>0.07521</cdr:y>
    </cdr:to>
    <cdr:sp macro="" textlink="">
      <cdr:nvSpPr>
        <cdr:cNvPr id="23" name="ZoneTexte 2"/>
        <cdr:cNvSpPr txBox="1"/>
      </cdr:nvSpPr>
      <cdr:spPr>
        <a:xfrm xmlns:a="http://schemas.openxmlformats.org/drawingml/2006/main">
          <a:off x="7691930" y="130629"/>
          <a:ext cx="1224016" cy="3044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600" b="1" dirty="0"/>
            <a:t>14121</a:t>
          </a:r>
        </a:p>
      </cdr:txBody>
    </cdr:sp>
  </cdr:relSizeAnchor>
  <cdr:relSizeAnchor xmlns:cdr="http://schemas.openxmlformats.org/drawingml/2006/chartDrawing">
    <cdr:from>
      <cdr:x>0.37579</cdr:x>
      <cdr:y>0.14783</cdr:y>
    </cdr:from>
    <cdr:to>
      <cdr:x>0.50964</cdr:x>
      <cdr:y>0.20046</cdr:y>
    </cdr:to>
    <cdr:sp macro="" textlink="">
      <cdr:nvSpPr>
        <cdr:cNvPr id="24" name="ZoneTexte 2"/>
        <cdr:cNvSpPr txBox="1"/>
      </cdr:nvSpPr>
      <cdr:spPr>
        <a:xfrm xmlns:a="http://schemas.openxmlformats.org/drawingml/2006/main">
          <a:off x="3436197" y="855168"/>
          <a:ext cx="1223924" cy="3044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600" b="1" dirty="0"/>
            <a:t>12004</a:t>
          </a:r>
        </a:p>
      </cdr:txBody>
    </cdr:sp>
  </cdr:relSizeAnchor>
  <cdr:relSizeAnchor xmlns:cdr="http://schemas.openxmlformats.org/drawingml/2006/chartDrawing">
    <cdr:from>
      <cdr:x>0.5319</cdr:x>
      <cdr:y>0.0736</cdr:y>
    </cdr:from>
    <cdr:to>
      <cdr:x>0.66575</cdr:x>
      <cdr:y>0.12623</cdr:y>
    </cdr:to>
    <cdr:sp macro="" textlink="">
      <cdr:nvSpPr>
        <cdr:cNvPr id="25" name="ZoneTexte 2"/>
        <cdr:cNvSpPr txBox="1"/>
      </cdr:nvSpPr>
      <cdr:spPr>
        <a:xfrm xmlns:a="http://schemas.openxmlformats.org/drawingml/2006/main">
          <a:off x="4863697" y="425773"/>
          <a:ext cx="1223924" cy="3044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600" b="1" dirty="0"/>
            <a:t>13266</a:t>
          </a:r>
        </a:p>
      </cdr:txBody>
    </cdr:sp>
  </cdr:relSizeAnchor>
  <cdr:relSizeAnchor xmlns:cdr="http://schemas.openxmlformats.org/drawingml/2006/chartDrawing">
    <cdr:from>
      <cdr:x>0.68633</cdr:x>
      <cdr:y>0.05772</cdr:y>
    </cdr:from>
    <cdr:to>
      <cdr:x>0.82018</cdr:x>
      <cdr:y>0.11035</cdr:y>
    </cdr:to>
    <cdr:sp macro="" textlink="">
      <cdr:nvSpPr>
        <cdr:cNvPr id="26" name="ZoneTexte 2"/>
        <cdr:cNvSpPr txBox="1"/>
      </cdr:nvSpPr>
      <cdr:spPr>
        <a:xfrm xmlns:a="http://schemas.openxmlformats.org/drawingml/2006/main">
          <a:off x="6275844" y="333909"/>
          <a:ext cx="1223924" cy="3044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600" b="1" dirty="0" smtClean="0"/>
            <a:t>13472</a:t>
          </a:r>
          <a:endParaRPr lang="fr-FR" sz="1600" b="1" dirty="0"/>
        </a:p>
      </cdr:txBody>
    </cdr:sp>
  </cdr:relSizeAnchor>
  <cdr:relSizeAnchor xmlns:cdr="http://schemas.openxmlformats.org/drawingml/2006/chartDrawing">
    <cdr:from>
      <cdr:x>0.06751</cdr:x>
      <cdr:y>0.1578</cdr:y>
    </cdr:from>
    <cdr:to>
      <cdr:x>0.20136</cdr:x>
      <cdr:y>0.21043</cdr:y>
    </cdr:to>
    <cdr:sp macro="" textlink="">
      <cdr:nvSpPr>
        <cdr:cNvPr id="28" name="ZoneTexte 2"/>
        <cdr:cNvSpPr txBox="1"/>
      </cdr:nvSpPr>
      <cdr:spPr>
        <a:xfrm xmlns:a="http://schemas.openxmlformats.org/drawingml/2006/main">
          <a:off x="617354" y="912819"/>
          <a:ext cx="1223924" cy="3044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600" b="1" dirty="0"/>
            <a:t>11839</a:t>
          </a:r>
        </a:p>
      </cdr:txBody>
    </cdr:sp>
  </cdr:relSizeAnchor>
  <cdr:relSizeAnchor xmlns:cdr="http://schemas.openxmlformats.org/drawingml/2006/chartDrawing">
    <cdr:from>
      <cdr:x>0.2205</cdr:x>
      <cdr:y>0.16031</cdr:y>
    </cdr:from>
    <cdr:to>
      <cdr:x>0.35435</cdr:x>
      <cdr:y>0.21294</cdr:y>
    </cdr:to>
    <cdr:sp macro="" textlink="">
      <cdr:nvSpPr>
        <cdr:cNvPr id="29" name="ZoneTexte 2"/>
        <cdr:cNvSpPr txBox="1"/>
      </cdr:nvSpPr>
      <cdr:spPr>
        <a:xfrm xmlns:a="http://schemas.openxmlformats.org/drawingml/2006/main">
          <a:off x="2165350" y="841375"/>
          <a:ext cx="1314444" cy="2762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600" b="1" dirty="0"/>
            <a:t>11854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4599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8FE15-A495-468D-943C-86AE1B4B78A5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4599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4D141-BC09-41F7-AEF9-287E6660B8D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2275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99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1A72B-6AA4-DB4A-869A-989155AC055C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982" y="3229650"/>
            <a:ext cx="7943850" cy="3059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99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D1285-87BE-5541-ABC0-01D97CB9520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170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D1285-87BE-5541-ABC0-01D97CB9520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544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D4E8-6399-4636-8539-475D993B9EF7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559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4757-A5FA-43A5-A878-F68E968BDB4D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290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D858-0C5A-4C07-99DC-922D02E055B4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623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580F-CCC6-4A44-A343-FC18E9D1C303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949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D6A0-1131-4D21-A4D6-58731BBE1FDB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26717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44D1-F231-4084-9A2C-2FF41593B5F5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057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4B77-223C-433D-AE5E-CF95CB6E7784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698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3F4F-1325-4040-909B-FDC9A2F624A3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39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B665-6A1C-48B5-B173-B00D7569EC9B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76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3B1C-EC1B-4A61-9EEE-0286E3C27432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799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91BD-C57B-4FE9-BF55-56637C2674C0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7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ED6A0-1131-4D21-A4D6-58731BBE1FDB}" type="datetime1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973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799485"/>
              </p:ext>
            </p:extLst>
          </p:nvPr>
        </p:nvGraphicFramePr>
        <p:xfrm>
          <a:off x="0" y="728977"/>
          <a:ext cx="9144000" cy="5784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0" y="6589486"/>
            <a:ext cx="43542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* Estimations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8042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10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83988"/>
              </p:ext>
            </p:extLst>
          </p:nvPr>
        </p:nvGraphicFramePr>
        <p:xfrm>
          <a:off x="217713" y="707886"/>
          <a:ext cx="8708573" cy="2849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2468"/>
                <a:gridCol w="1026721"/>
                <a:gridCol w="1521526"/>
                <a:gridCol w="1009952"/>
                <a:gridCol w="1419100"/>
                <a:gridCol w="1108806"/>
              </a:tblGrid>
              <a:tr h="489461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Données manquantes des patients traités depuis + de 6 mois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64753"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2015</a:t>
                      </a:r>
                      <a:endParaRPr lang="fr-F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2016</a:t>
                      </a:r>
                      <a:endParaRPr lang="fr-F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</a:tr>
              <a:tr h="40285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Effectif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Pourcentage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Effectif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Pourcentage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Evolution</a:t>
                      </a:r>
                      <a:endParaRPr lang="fr-FR" sz="1800" b="1" dirty="0"/>
                    </a:p>
                  </a:txBody>
                  <a:tcPr/>
                </a:tc>
              </a:tr>
              <a:tr h="4390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CV non renseignée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124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1.10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</a:rPr>
                        <a:t>-0.31%</a:t>
                      </a:r>
                      <a:endParaRPr lang="fr-FR" sz="18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20510">
                <a:tc>
                  <a:txBody>
                    <a:bodyPr/>
                    <a:lstStyle/>
                    <a:p>
                      <a:r>
                        <a:rPr lang="fr-FR" dirty="0" smtClean="0"/>
                        <a:t>CD4 non renseignée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2.27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</a:rPr>
                        <a:t>-0.70%</a:t>
                      </a:r>
                      <a:endParaRPr lang="fr-FR" sz="18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43004">
                <a:tc>
                  <a:txBody>
                    <a:bodyPr/>
                    <a:lstStyle/>
                    <a:p>
                      <a:r>
                        <a:rPr lang="fr-FR" dirty="0" smtClean="0"/>
                        <a:t>CV</a:t>
                      </a:r>
                      <a:r>
                        <a:rPr lang="fr-FR" baseline="0" dirty="0" smtClean="0"/>
                        <a:t> et CD4 non renseignées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752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6.65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</a:rPr>
                        <a:t>-2.45%</a:t>
                      </a:r>
                      <a:endParaRPr lang="fr-FR" sz="18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573986"/>
              </p:ext>
            </p:extLst>
          </p:nvPr>
        </p:nvGraphicFramePr>
        <p:xfrm>
          <a:off x="217713" y="3510936"/>
          <a:ext cx="8708574" cy="2867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579"/>
                <a:gridCol w="1039091"/>
                <a:gridCol w="1484416"/>
                <a:gridCol w="1001981"/>
                <a:gridCol w="1414701"/>
                <a:gridCol w="1108806"/>
              </a:tblGrid>
              <a:tr h="818382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Succès et échec</a:t>
                      </a:r>
                      <a:r>
                        <a:rPr lang="fr-FR" sz="2400" baseline="0" dirty="0" smtClean="0"/>
                        <a:t> thérapeutique des patients </a:t>
                      </a:r>
                    </a:p>
                    <a:p>
                      <a:pPr algn="ctr"/>
                      <a:r>
                        <a:rPr lang="fr-FR" sz="2400" baseline="0" dirty="0" smtClean="0"/>
                        <a:t>traités depuis + de 6 mois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681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CV &lt; 50</a:t>
                      </a:r>
                    </a:p>
                    <a:p>
                      <a:pPr algn="r"/>
                      <a:r>
                        <a:rPr lang="fr-FR" dirty="0" smtClean="0"/>
                        <a:t>N = 10867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9163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87.84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-0.27%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81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CV &lt; 50 et CD4 &gt; 500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 = 10687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6096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59.91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+0.65%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681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CV &gt; 10000 et CD4 &lt; 200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 = 10687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0.91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-0.02%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11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60626"/>
              </p:ext>
            </p:extLst>
          </p:nvPr>
        </p:nvGraphicFramePr>
        <p:xfrm>
          <a:off x="147496" y="707886"/>
          <a:ext cx="8807820" cy="5680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70"/>
                <a:gridCol w="1467970"/>
                <a:gridCol w="1467970"/>
                <a:gridCol w="1467970"/>
                <a:gridCol w="1467970"/>
                <a:gridCol w="1467970"/>
              </a:tblGrid>
              <a:tr h="425458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Type de molécules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730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3730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Evolution</a:t>
                      </a:r>
                    </a:p>
                  </a:txBody>
                  <a:tcPr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Eviplera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+0.43%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Triumeq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+6.15%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Stribild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+3.19%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Atripla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-1.53%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Prezista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-2.27%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Reyataz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-2.90%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Isentress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-1.14%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Tivicay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+0.88%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Truvada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-5.40%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Kivexa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-3.38%</a:t>
                      </a:r>
                    </a:p>
                  </a:txBody>
                  <a:tcPr marL="9525" marR="9525" marT="9525" marB="0" anchor="b"/>
                </a:tc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-2.26%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2240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12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456236"/>
              </p:ext>
            </p:extLst>
          </p:nvPr>
        </p:nvGraphicFramePr>
        <p:xfrm>
          <a:off x="166914" y="751743"/>
          <a:ext cx="8810173" cy="5695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580"/>
                <a:gridCol w="2122658"/>
                <a:gridCol w="2122658"/>
                <a:gridCol w="2122658"/>
                <a:gridCol w="1521619"/>
              </a:tblGrid>
              <a:tr h="40683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Succès</a:t>
                      </a:r>
                      <a:r>
                        <a:rPr lang="fr-FR" sz="2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par type de molécules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9525" marR="9525" marT="9525" marB="0" anchor="ctr"/>
                </a:tc>
              </a:tr>
              <a:tr h="406836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Nb patients traités</a:t>
                      </a:r>
                      <a:endParaRPr lang="fr-F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Nb patients en succès</a:t>
                      </a:r>
                      <a:endParaRPr lang="fr-F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Succès (CV &lt; 50)</a:t>
                      </a:r>
                      <a:endParaRPr lang="fr-F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r>
                        <a:rPr lang="fr-FR" b="1" baseline="0" dirty="0" smtClean="0"/>
                        <a:t> NA CV</a:t>
                      </a:r>
                      <a:endParaRPr lang="fr-FR" b="1" dirty="0"/>
                    </a:p>
                  </a:txBody>
                  <a:tcPr marL="9525" marR="9525" marT="9525" marB="0" anchor="ctr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Eviplera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Triumeq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Stribild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Atripla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Prezista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Reyataz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Isentress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Tivicay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Truvada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Kivexa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</a:tr>
              <a:tr h="40683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7560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13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298630"/>
              </p:ext>
            </p:extLst>
          </p:nvPr>
        </p:nvGraphicFramePr>
        <p:xfrm>
          <a:off x="160638" y="779965"/>
          <a:ext cx="8822724" cy="4768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462"/>
                <a:gridCol w="1384300"/>
                <a:gridCol w="1549400"/>
                <a:gridCol w="1358900"/>
                <a:gridCol w="1498600"/>
                <a:gridCol w="1249062"/>
              </a:tblGrid>
              <a:tr h="656949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Type de combinaison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50385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55983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78167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2INTI+1INNTI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4073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34.40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32.46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1.94%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44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2INTI+1INI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+8.26%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7695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2INTI+1IP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3409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5.32%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44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Autres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0.99%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01413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14</a:t>
            </a:fld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246662"/>
              </p:ext>
            </p:extLst>
          </p:nvPr>
        </p:nvGraphicFramePr>
        <p:xfrm>
          <a:off x="283029" y="837164"/>
          <a:ext cx="8599716" cy="507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929"/>
                <a:gridCol w="2149929"/>
                <a:gridCol w="2149929"/>
                <a:gridCol w="2149929"/>
              </a:tblGrid>
              <a:tr h="770812">
                <a:tc gridSpan="4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Succès</a:t>
                      </a:r>
                      <a:r>
                        <a:rPr lang="fr-FR" sz="2400" baseline="0" dirty="0" smtClean="0"/>
                        <a:t> par type de combinaison (CV &lt; 50)</a:t>
                      </a:r>
                    </a:p>
                    <a:p>
                      <a:pPr algn="ctr"/>
                      <a:r>
                        <a:rPr lang="fr-FR" sz="1600" baseline="0" dirty="0" smtClean="0"/>
                        <a:t>Patients traités depuis + 6 mois avec au moins une CV en 2016 (NR = 570)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942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Nombre traités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Nombre de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dirty="0" smtClean="0"/>
                        <a:t>succès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baseline="0" dirty="0" smtClean="0"/>
                        <a:t>Pourcentage succès</a:t>
                      </a:r>
                      <a:endParaRPr lang="fr-FR" b="1" dirty="0"/>
                    </a:p>
                  </a:txBody>
                  <a:tcPr anchor="ctr"/>
                </a:tc>
              </a:tr>
              <a:tr h="77081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2INTI+1INNTI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93.38%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7081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2INTI+1INI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89.85%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7081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2INTI+1IP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78.06%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7081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85.75%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7081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87.57%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311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341598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15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naïfs depuis + de 3 mois</a:t>
            </a:r>
            <a:endParaRPr lang="fr-FR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962291"/>
              </p:ext>
            </p:extLst>
          </p:nvPr>
        </p:nvGraphicFramePr>
        <p:xfrm>
          <a:off x="164755" y="873211"/>
          <a:ext cx="8719752" cy="1892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584"/>
                <a:gridCol w="2906584"/>
                <a:gridCol w="2906584"/>
              </a:tblGrid>
              <a:tr h="551080">
                <a:tc gridSpan="3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 âge (Q1-Q3)</a:t>
                      </a:r>
                      <a:endParaRPr lang="fr-FR" b="1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48</a:t>
                      </a:r>
                      <a:r>
                        <a:rPr lang="fr-FR" baseline="0" dirty="0" smtClean="0"/>
                        <a:t> (40-55)</a:t>
                      </a:r>
                      <a:endParaRPr lang="fr-FR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255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44 (35-53)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511971"/>
              </p:ext>
            </p:extLst>
          </p:nvPr>
        </p:nvGraphicFramePr>
        <p:xfrm>
          <a:off x="164755" y="3015294"/>
          <a:ext cx="8719752" cy="322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292"/>
                <a:gridCol w="1453292"/>
                <a:gridCol w="1453292"/>
                <a:gridCol w="1453292"/>
                <a:gridCol w="1453292"/>
                <a:gridCol w="1453292"/>
              </a:tblGrid>
              <a:tr h="387880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Sexe</a:t>
                      </a:r>
                      <a:endParaRPr lang="fr-F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8788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/>
                </a:tc>
              </a:tr>
              <a:tr h="38788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 anchor="ctr"/>
                </a:tc>
              </a:tr>
              <a:tr h="44344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Homme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204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56.51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+3.10%</a:t>
                      </a:r>
                      <a:endParaRPr lang="fr-FR" sz="1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87880">
                <a:tc>
                  <a:txBody>
                    <a:bodyPr/>
                    <a:lstStyle/>
                    <a:p>
                      <a:r>
                        <a:rPr lang="fr-FR" dirty="0" smtClean="0"/>
                        <a:t>Femme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157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43.49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-3.49%</a:t>
                      </a:r>
                      <a:endParaRPr lang="fr-FR" sz="18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8788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Trans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0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0.00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+0.39%</a:t>
                      </a:r>
                      <a:endParaRPr lang="fr-FR" sz="1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8788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361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100.00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</a:tr>
              <a:tr h="385760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0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0.00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+mn-lt"/>
                        </a:rPr>
                        <a:t>0.00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+0.00%</a:t>
                      </a:r>
                      <a:endParaRPr lang="fr-FR" sz="18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7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16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</a:t>
            </a:r>
            <a:r>
              <a:rPr lang="fr-FR" sz="4000" dirty="0"/>
              <a:t>naïfs </a:t>
            </a:r>
            <a:r>
              <a:rPr lang="fr-FR" sz="4000" dirty="0" smtClean="0"/>
              <a:t>depuis </a:t>
            </a:r>
            <a:r>
              <a:rPr lang="fr-FR" sz="4000" dirty="0"/>
              <a:t>+ de 3 mois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71879"/>
              </p:ext>
            </p:extLst>
          </p:nvPr>
        </p:nvGraphicFramePr>
        <p:xfrm>
          <a:off x="206976" y="754563"/>
          <a:ext cx="8606826" cy="5350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024"/>
                <a:gridCol w="916918"/>
                <a:gridCol w="1686582"/>
                <a:gridCol w="1182360"/>
                <a:gridCol w="1434471"/>
                <a:gridCol w="1434471"/>
              </a:tblGrid>
              <a:tr h="443156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Mode de contamination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5944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35944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444317">
                <a:tc>
                  <a:txBody>
                    <a:bodyPr/>
                    <a:lstStyle/>
                    <a:p>
                      <a:r>
                        <a:rPr lang="fr-FR" dirty="0" smtClean="0"/>
                        <a:t>Hétérosexuel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70.43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9.25%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3700">
                <a:tc>
                  <a:txBody>
                    <a:bodyPr/>
                    <a:lstStyle/>
                    <a:p>
                      <a:r>
                        <a:rPr lang="fr-FR" dirty="0" smtClean="0"/>
                        <a:t>Homo/Bisexuel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15.95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+2.09%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9449">
                <a:tc>
                  <a:txBody>
                    <a:bodyPr/>
                    <a:lstStyle/>
                    <a:p>
                      <a:r>
                        <a:rPr lang="fr-FR" dirty="0" smtClean="0"/>
                        <a:t>Inconnu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8.31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+6.20%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9449">
                <a:tc>
                  <a:txBody>
                    <a:bodyPr/>
                    <a:lstStyle/>
                    <a:p>
                      <a:r>
                        <a:rPr lang="fr-FR" dirty="0" smtClean="0"/>
                        <a:t>UDIV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2.66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+0.48%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9449">
                <a:tc>
                  <a:txBody>
                    <a:bodyPr/>
                    <a:lstStyle/>
                    <a:p>
                      <a:r>
                        <a:rPr lang="fr-FR" dirty="0" smtClean="0"/>
                        <a:t>Transfusé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1.33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0.55%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7209">
                <a:tc>
                  <a:txBody>
                    <a:bodyPr/>
                    <a:lstStyle/>
                    <a:p>
                      <a:r>
                        <a:rPr lang="fr-FR" dirty="0" smtClean="0"/>
                        <a:t>Materno-fœtale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+0.39%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9449">
                <a:tc>
                  <a:txBody>
                    <a:bodyPr/>
                    <a:lstStyle/>
                    <a:p>
                      <a:r>
                        <a:rPr lang="fr-FR" dirty="0" smtClean="0"/>
                        <a:t>Hémophile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+0.39%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9449">
                <a:tc>
                  <a:txBody>
                    <a:bodyPr/>
                    <a:lstStyle/>
                    <a:p>
                      <a:r>
                        <a:rPr lang="fr-FR" dirty="0" smtClean="0"/>
                        <a:t>A.E.S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+0.39%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9449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1.33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0.15%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944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301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100.00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</a:t>
                      </a:r>
                    </a:p>
                  </a:txBody>
                  <a:tcPr anchor="ctr"/>
                </a:tc>
              </a:tr>
              <a:tr h="359449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6.97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-6.97%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09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17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</a:t>
            </a:r>
            <a:r>
              <a:rPr lang="fr-FR" sz="4000" dirty="0"/>
              <a:t>naïfs depuis + de 3 mois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574503"/>
              </p:ext>
            </p:extLst>
          </p:nvPr>
        </p:nvGraphicFramePr>
        <p:xfrm>
          <a:off x="317154" y="886618"/>
          <a:ext cx="8509691" cy="5310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646"/>
                <a:gridCol w="1016000"/>
                <a:gridCol w="1498600"/>
                <a:gridCol w="1206500"/>
                <a:gridCol w="1473200"/>
                <a:gridCol w="1168745"/>
              </a:tblGrid>
              <a:tr h="582409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Pays de naissance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43646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44329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715156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subsaharienne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62.09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1.43%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0844">
                <a:tc>
                  <a:txBody>
                    <a:bodyPr/>
                    <a:lstStyle/>
                    <a:p>
                      <a:r>
                        <a:rPr lang="fr-FR" dirty="0" smtClean="0"/>
                        <a:t>France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24.18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29.10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+4.92%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15156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du Nord &amp; Moyen Orient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6.21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1.70%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62581">
                <a:tc>
                  <a:txBody>
                    <a:bodyPr/>
                    <a:lstStyle/>
                    <a:p>
                      <a:r>
                        <a:rPr lang="fr-FR" dirty="0" smtClean="0"/>
                        <a:t>Caraïbes (Hors DOM)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4.58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3.76%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3664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2.94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+1.98%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070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306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100.00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244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100.00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</a:t>
                      </a:r>
                    </a:p>
                  </a:txBody>
                  <a:tcPr anchor="ctr"/>
                </a:tc>
              </a:tr>
              <a:tr h="470708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15.24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4.31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-10.93%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22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18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492099"/>
              </p:ext>
            </p:extLst>
          </p:nvPr>
        </p:nvGraphicFramePr>
        <p:xfrm>
          <a:off x="283773" y="707887"/>
          <a:ext cx="8606226" cy="3644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371"/>
                <a:gridCol w="1434371"/>
                <a:gridCol w="1434371"/>
                <a:gridCol w="1434371"/>
                <a:gridCol w="1434371"/>
                <a:gridCol w="1434371"/>
              </a:tblGrid>
              <a:tr h="438190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Dernier CD4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505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40305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403053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&lt; 200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8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3.09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+3.55%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03053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[200:350[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18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6.95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+1.58%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03053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[350:500[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38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14.67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+4.76%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03053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&gt;= 500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195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75.29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65.40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9.89%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03053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Total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259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100.00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211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100.00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-</a:t>
                      </a:r>
                    </a:p>
                  </a:txBody>
                  <a:tcPr/>
                </a:tc>
              </a:tr>
              <a:tr h="403053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NR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102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28.25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44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17.25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-11.00%</a:t>
                      </a:r>
                      <a:endParaRPr lang="fr-FR" sz="18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</a:t>
            </a:r>
            <a:r>
              <a:rPr lang="fr-FR" sz="4000" dirty="0"/>
              <a:t>naïfs depuis + de 3 mois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524013"/>
              </p:ext>
            </p:extLst>
          </p:nvPr>
        </p:nvGraphicFramePr>
        <p:xfrm>
          <a:off x="283778" y="4406872"/>
          <a:ext cx="8606220" cy="1985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370"/>
                <a:gridCol w="1434370"/>
                <a:gridCol w="1434370"/>
                <a:gridCol w="1434370"/>
                <a:gridCol w="1434370"/>
                <a:gridCol w="1434370"/>
              </a:tblGrid>
              <a:tr h="421493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Dernière CV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81996">
                <a:tc>
                  <a:txBody>
                    <a:bodyPr/>
                    <a:lstStyle/>
                    <a:p>
                      <a:r>
                        <a:rPr lang="fr-FR" dirty="0" smtClean="0"/>
                        <a:t> &lt;  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-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-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96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45.5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1996">
                <a:tc>
                  <a:txBody>
                    <a:bodyPr/>
                    <a:lstStyle/>
                    <a:p>
                      <a:r>
                        <a:rPr lang="fr-FR" dirty="0" smtClean="0"/>
                        <a:t>&gt;= 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-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-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115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54.5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199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259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latin typeface="+mn-lt"/>
                        </a:rPr>
                        <a:t>100.00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211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latin typeface="+mn-lt"/>
                        </a:rPr>
                        <a:t>100.00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-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81996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102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28.25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44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17.25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-11.00%</a:t>
                      </a:r>
                      <a:endParaRPr lang="fr-FR" sz="18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61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19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</a:t>
            </a:r>
            <a:r>
              <a:rPr lang="fr-FR" sz="4000" dirty="0"/>
              <a:t>naïfs depuis + de 3 mois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327008"/>
              </p:ext>
            </p:extLst>
          </p:nvPr>
        </p:nvGraphicFramePr>
        <p:xfrm>
          <a:off x="230672" y="719090"/>
          <a:ext cx="8682656" cy="2633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332"/>
                <a:gridCol w="1085332"/>
                <a:gridCol w="1085332"/>
                <a:gridCol w="1085332"/>
                <a:gridCol w="1085332"/>
                <a:gridCol w="1085332"/>
                <a:gridCol w="1085332"/>
                <a:gridCol w="1085332"/>
              </a:tblGrid>
              <a:tr h="706473">
                <a:tc gridSpan="8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Durée de suivis des patients naïfs (en année)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51976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NR</a:t>
                      </a:r>
                      <a:endParaRPr lang="fr-FR" b="1" dirty="0"/>
                    </a:p>
                  </a:txBody>
                  <a:tcPr/>
                </a:tc>
              </a:tr>
              <a:tr h="6389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</a:tr>
              <a:tr h="63635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040954"/>
              </p:ext>
            </p:extLst>
          </p:nvPr>
        </p:nvGraphicFramePr>
        <p:xfrm>
          <a:off x="230672" y="3526972"/>
          <a:ext cx="8682656" cy="2829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332"/>
                <a:gridCol w="1085332"/>
                <a:gridCol w="1085332"/>
                <a:gridCol w="1085332"/>
                <a:gridCol w="1085332"/>
                <a:gridCol w="1085332"/>
                <a:gridCol w="1085332"/>
                <a:gridCol w="1085332"/>
              </a:tblGrid>
              <a:tr h="758960">
                <a:tc gridSpan="8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Nombre de recours des patients naïfs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700414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NR</a:t>
                      </a:r>
                      <a:endParaRPr lang="fr-FR" b="1" dirty="0"/>
                    </a:p>
                  </a:txBody>
                  <a:tcPr/>
                </a:tc>
              </a:tr>
              <a:tr h="68637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</a:tr>
              <a:tr h="68362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55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Caractéristiques de la file active</a:t>
            </a:r>
            <a:endParaRPr lang="fr-FR" sz="32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419009"/>
              </p:ext>
            </p:extLst>
          </p:nvPr>
        </p:nvGraphicFramePr>
        <p:xfrm>
          <a:off x="50800" y="462916"/>
          <a:ext cx="9004300" cy="6395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075"/>
                <a:gridCol w="2251075"/>
                <a:gridCol w="2917992"/>
                <a:gridCol w="1584158"/>
              </a:tblGrid>
              <a:tr h="277785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File active </a:t>
                      </a:r>
                      <a:r>
                        <a:rPr lang="fr-FR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Nadis</a:t>
                      </a:r>
                      <a:endParaRPr lang="fr-F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File active non validée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Saint Louis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4161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Lariboisière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1416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Avicenne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1138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Montreuil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1065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Corbeil-Essonnes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841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Villeneuve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Créteil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748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Gonesse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729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Aulnay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Marne-la-Vallée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Melun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Monfermeil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Meaux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Longjumeau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Bligny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Fontainebleau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Juvisy-sur-Orge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Arpajon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Montereau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Coulommiers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Dourdan-Etampes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</a:tr>
              <a:tr h="24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Nemours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</a:tr>
              <a:tr h="277785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14230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6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20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Cascade de soins par année</a:t>
            </a:r>
            <a:endParaRPr lang="fr-FR" sz="4000" dirty="0"/>
          </a:p>
        </p:txBody>
      </p:sp>
      <p:pic>
        <p:nvPicPr>
          <p:cNvPr id="1026" name="Picture 2" descr="\\sls-nas01\users\4068746\Mes documents\Alexandre BRUN\Etude_en_cours\Corevih\RA2016\Presentation_willy\Sortie\Graphique\Cascade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22009"/>
            <a:ext cx="9144000" cy="563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58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ls-nas01\users\4068746\Mes documents\Alexandre BRUN\Etude_en_cours\Corevih\RA2016\Presentation_willy\Sortie\Graphique\Graf_PE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4" t="8377" r="6576" b="34443"/>
          <a:stretch/>
        </p:blipFill>
        <p:spPr bwMode="auto">
          <a:xfrm>
            <a:off x="1930400" y="575538"/>
            <a:ext cx="6337300" cy="3458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21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916865"/>
              </p:ext>
            </p:extLst>
          </p:nvPr>
        </p:nvGraphicFramePr>
        <p:xfrm>
          <a:off x="0" y="4034510"/>
          <a:ext cx="9144001" cy="2823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771"/>
                <a:gridCol w="1074058"/>
                <a:gridCol w="1016000"/>
                <a:gridCol w="885371"/>
                <a:gridCol w="1117600"/>
                <a:gridCol w="885371"/>
                <a:gridCol w="943429"/>
                <a:gridCol w="914401"/>
              </a:tblGrid>
              <a:tr h="85535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Migrants</a:t>
                      </a:r>
                      <a:endParaRPr lang="fr-FR" sz="1600" dirty="0" smtClean="0"/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r>
                        <a:rPr lang="fr-FR" sz="1400" dirty="0" smtClean="0"/>
                        <a:t>N = 6514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HSH</a:t>
                      </a:r>
                      <a:endParaRPr lang="fr-FR" sz="1400" dirty="0" smtClean="0"/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2984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UDIV</a:t>
                      </a:r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606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Hétéro Fr</a:t>
                      </a:r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1318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Autres</a:t>
                      </a:r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488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Total</a:t>
                      </a:r>
                      <a:endParaRPr lang="fr-FR" sz="1400" dirty="0" smtClean="0"/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11910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P-value</a:t>
                      </a:r>
                      <a:endParaRPr lang="fr-FR" sz="1800" dirty="0"/>
                    </a:p>
                  </a:txBody>
                  <a:tcPr/>
                </a:tc>
              </a:tr>
              <a:tr h="465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aseline="0" dirty="0" smtClean="0"/>
                        <a:t>patients pris en charge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-</a:t>
                      </a:r>
                    </a:p>
                  </a:txBody>
                  <a:tcPr anchor="ctr"/>
                </a:tc>
              </a:tr>
              <a:tr h="405818"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patients suivis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83.20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&lt; 0.001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63528">
                <a:tc>
                  <a:txBody>
                    <a:bodyPr/>
                    <a:lstStyle/>
                    <a:p>
                      <a:r>
                        <a:rPr lang="fr-FR" sz="1700" baseline="0" dirty="0" smtClean="0"/>
                        <a:t>patients traités &gt; 6 mois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&lt; 0.001</a:t>
                      </a:r>
                      <a:endParaRPr lang="fr-FR" b="1" dirty="0"/>
                    </a:p>
                  </a:txBody>
                  <a:tcPr anchor="ctr"/>
                </a:tc>
              </a:tr>
              <a:tr h="633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aseline="0" dirty="0" smtClean="0"/>
                        <a:t>patients traités &gt; 6 mois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aseline="0" dirty="0" smtClean="0"/>
                        <a:t>et CV &lt; 50</a:t>
                      </a:r>
                      <a:endParaRPr lang="fr-FR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&lt; 0.001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Cascade de soins par population (2016)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16273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22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nouvellement diagnostiqués</a:t>
            </a:r>
            <a:endParaRPr lang="fr-FR" sz="4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1602"/>
              </p:ext>
            </p:extLst>
          </p:nvPr>
        </p:nvGraphicFramePr>
        <p:xfrm>
          <a:off x="88900" y="609609"/>
          <a:ext cx="8953500" cy="6248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872"/>
                <a:gridCol w="2794088"/>
                <a:gridCol w="2235270"/>
                <a:gridCol w="2235270"/>
              </a:tblGrid>
              <a:tr h="390341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Nombre de nouveaux diagnostics</a:t>
                      </a:r>
                      <a:r>
                        <a:rPr lang="fr-FR" baseline="0" dirty="0" smtClean="0"/>
                        <a:t> par centre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Nombre de nouveaux diagnostics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file active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nouveaux patients suivis</a:t>
                      </a: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Saint Louis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Lariboisière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3.74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Avicenne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4.48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Melun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8.41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Corbeil-Essonnes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4.04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Marne-la-Vallée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6.50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Villeneuve-St-Georges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3.77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Créteil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3.61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Montreuil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9.06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Aulnay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Longjumeau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4.61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Meaux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3.10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Bligny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Coulommiers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Arpajon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Fontainebleau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Gonesse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3.45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Montereau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Nemours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Juvisy-sur-Orge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07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Dourdan-Etampes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0.00 </a:t>
                      </a:r>
                    </a:p>
                  </a:txBody>
                  <a:tcPr marL="9525" marR="9525" marT="9525" marB="0" anchor="b"/>
                </a:tc>
              </a:tr>
              <a:tr h="24143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4.23  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459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23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646209"/>
              </p:ext>
            </p:extLst>
          </p:nvPr>
        </p:nvGraphicFramePr>
        <p:xfrm>
          <a:off x="212124" y="742897"/>
          <a:ext cx="8719752" cy="1892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584"/>
                <a:gridCol w="2906584"/>
                <a:gridCol w="2906584"/>
              </a:tblGrid>
              <a:tr h="5510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Age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 (Q1-Q3)</a:t>
                      </a:r>
                      <a:endParaRPr lang="fr-FR" b="1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37 (30-46)</a:t>
                      </a:r>
                      <a:endParaRPr lang="fr-FR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522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 (30-46)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833907"/>
              </p:ext>
            </p:extLst>
          </p:nvPr>
        </p:nvGraphicFramePr>
        <p:xfrm>
          <a:off x="212124" y="2684365"/>
          <a:ext cx="8719752" cy="3672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292"/>
                <a:gridCol w="1453292"/>
                <a:gridCol w="1453292"/>
                <a:gridCol w="1453292"/>
                <a:gridCol w="1453292"/>
                <a:gridCol w="1453292"/>
              </a:tblGrid>
              <a:tr h="455784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Sexe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45578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45578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4807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Homme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321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63.56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+1.38%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55784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/>
                        <a:t>Femme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183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36.24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1.18%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55784">
                <a:tc>
                  <a:txBody>
                    <a:bodyPr/>
                    <a:lstStyle/>
                    <a:p>
                      <a:pPr algn="l"/>
                      <a:r>
                        <a:rPr lang="fr-FR" sz="1800" dirty="0" err="1" smtClean="0"/>
                        <a:t>Trans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0.20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00B050"/>
                          </a:solidFill>
                        </a:rPr>
                        <a:t>-0.20%</a:t>
                      </a:r>
                      <a:endParaRPr lang="fr-FR" sz="18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55784"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 smtClean="0"/>
                        <a:t>Total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505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100.00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522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100.00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-</a:t>
                      </a:r>
                      <a:endParaRPr lang="fr-FR" sz="1800" b="1" dirty="0"/>
                    </a:p>
                  </a:txBody>
                  <a:tcPr anchor="ctr"/>
                </a:tc>
              </a:tr>
              <a:tr h="455784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/>
                        <a:t>NR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0.00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0.00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</a:rPr>
                        <a:t>+0.00%</a:t>
                      </a:r>
                      <a:endParaRPr lang="fr-FR" sz="18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nouvellement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01703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24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795802"/>
              </p:ext>
            </p:extLst>
          </p:nvPr>
        </p:nvGraphicFramePr>
        <p:xfrm>
          <a:off x="181429" y="765942"/>
          <a:ext cx="8781142" cy="5590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99"/>
                <a:gridCol w="1315187"/>
                <a:gridCol w="1685483"/>
                <a:gridCol w="1327956"/>
                <a:gridCol w="1417338"/>
                <a:gridCol w="1276879"/>
              </a:tblGrid>
              <a:tr h="478176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Mode de contamination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825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3825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431495">
                <a:tc>
                  <a:txBody>
                    <a:bodyPr/>
                    <a:lstStyle/>
                    <a:p>
                      <a:r>
                        <a:rPr lang="fr-FR" dirty="0" smtClean="0"/>
                        <a:t>Hétérosexuel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284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56.24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2.88%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07691">
                <a:tc>
                  <a:txBody>
                    <a:bodyPr/>
                    <a:lstStyle/>
                    <a:p>
                      <a:r>
                        <a:rPr lang="fr-FR" dirty="0" smtClean="0"/>
                        <a:t>Homo/Bisexuel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166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32.87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+0.91%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2540">
                <a:tc>
                  <a:txBody>
                    <a:bodyPr/>
                    <a:lstStyle/>
                    <a:p>
                      <a:r>
                        <a:rPr lang="fr-FR" dirty="0" smtClean="0"/>
                        <a:t>Inconnu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44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8.71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+2.04%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2540">
                <a:tc>
                  <a:txBody>
                    <a:bodyPr/>
                    <a:lstStyle/>
                    <a:p>
                      <a:r>
                        <a:rPr lang="fr-FR" dirty="0" smtClean="0"/>
                        <a:t>UDIV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0.59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+0.37%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25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A.E.S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0.59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0.00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-0.59%</a:t>
                      </a:r>
                      <a:endParaRPr lang="fr-FR" sz="18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82540">
                <a:tc>
                  <a:txBody>
                    <a:bodyPr/>
                    <a:lstStyle/>
                    <a:p>
                      <a:r>
                        <a:rPr lang="fr-FR" dirty="0" smtClean="0"/>
                        <a:t>Transfusé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0.40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-0.21%</a:t>
                      </a:r>
                      <a:endParaRPr lang="fr-FR" sz="18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4042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Materno-fœtale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0.20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0.00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-0.20%</a:t>
                      </a:r>
                      <a:endParaRPr lang="fr-FR" sz="18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82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Hémophile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0.20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  <a:latin typeface="+mn-lt"/>
                        </a:rPr>
                        <a:t>-0.01%</a:t>
                      </a:r>
                      <a:endParaRPr lang="fr-FR" sz="18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82540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0.20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+0.57%</a:t>
                      </a:r>
                      <a:endParaRPr lang="fr-FR" sz="1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825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505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100.00</a:t>
                      </a:r>
                      <a:endParaRPr lang="fr-F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521</a:t>
                      </a:r>
                      <a:endParaRPr lang="fr-FR" sz="18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100.00</a:t>
                      </a:r>
                      <a:endParaRPr lang="fr-FR" sz="18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-</a:t>
                      </a:r>
                    </a:p>
                  </a:txBody>
                  <a:tcPr anchor="ctr"/>
                </a:tc>
              </a:tr>
              <a:tr h="382540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0.00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0.19%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FF0000"/>
                          </a:solidFill>
                        </a:rPr>
                        <a:t>+0.19%</a:t>
                      </a:r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Patients </a:t>
            </a:r>
            <a:r>
              <a:rPr lang="fr-FR" sz="4000" dirty="0" smtClean="0"/>
              <a:t>nouvellement </a:t>
            </a:r>
            <a:r>
              <a:rPr lang="fr-FR" sz="4000" dirty="0"/>
              <a:t>diagnostiqués</a:t>
            </a:r>
          </a:p>
        </p:txBody>
      </p:sp>
    </p:spTree>
    <p:extLst>
      <p:ext uri="{BB962C8B-B14F-4D97-AF65-F5344CB8AC3E}">
        <p14:creationId xmlns:p14="http://schemas.microsoft.com/office/powerpoint/2010/main" val="197917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25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318116"/>
              </p:ext>
            </p:extLst>
          </p:nvPr>
        </p:nvGraphicFramePr>
        <p:xfrm>
          <a:off x="263611" y="707889"/>
          <a:ext cx="8626390" cy="569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089"/>
                <a:gridCol w="1092200"/>
                <a:gridCol w="1435100"/>
                <a:gridCol w="1168400"/>
                <a:gridCol w="1473200"/>
                <a:gridCol w="1168401"/>
              </a:tblGrid>
              <a:tr h="633653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Pays de naissance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50369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4945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606633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subsaharienne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249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52.64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3.23%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69096">
                <a:tc>
                  <a:txBody>
                    <a:bodyPr/>
                    <a:lstStyle/>
                    <a:p>
                      <a:r>
                        <a:rPr lang="fr-FR" dirty="0" smtClean="0"/>
                        <a:t>France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147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31.08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+2.78%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781618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du Nord &amp; Moyen Orient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21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4.44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0.70%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06349">
                <a:tc>
                  <a:txBody>
                    <a:bodyPr/>
                    <a:lstStyle/>
                    <a:p>
                      <a:r>
                        <a:rPr lang="fr-FR" dirty="0" smtClean="0"/>
                        <a:t>Caraïbes (Hors DOM)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5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1.06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+0.29%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08771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51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10.78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+0.83%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6937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473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100.00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508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100.00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-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</a:tr>
              <a:tr h="520700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32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6.34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2.68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3.66%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Patients </a:t>
            </a:r>
            <a:r>
              <a:rPr lang="fr-FR" sz="4000" dirty="0" smtClean="0"/>
              <a:t>nouvellement </a:t>
            </a:r>
            <a:r>
              <a:rPr lang="fr-FR" sz="4000" dirty="0"/>
              <a:t>diagnostiqués</a:t>
            </a:r>
          </a:p>
        </p:txBody>
      </p:sp>
    </p:spTree>
    <p:extLst>
      <p:ext uri="{BB962C8B-B14F-4D97-AF65-F5344CB8AC3E}">
        <p14:creationId xmlns:p14="http://schemas.microsoft.com/office/powerpoint/2010/main" val="16738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26</a:t>
            </a:fld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565476"/>
              </p:ext>
            </p:extLst>
          </p:nvPr>
        </p:nvGraphicFramePr>
        <p:xfrm>
          <a:off x="283782" y="707887"/>
          <a:ext cx="8593518" cy="5648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253"/>
                <a:gridCol w="1432253"/>
                <a:gridCol w="1432253"/>
                <a:gridCol w="1432253"/>
                <a:gridCol w="1432253"/>
                <a:gridCol w="1432253"/>
              </a:tblGrid>
              <a:tr h="675774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CD4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6215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6215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621586">
                <a:tc>
                  <a:txBody>
                    <a:bodyPr/>
                    <a:lstStyle/>
                    <a:p>
                      <a:r>
                        <a:rPr lang="fr-FR" dirty="0" smtClean="0"/>
                        <a:t>&lt; 200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112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25.45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0.82%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21586">
                <a:tc>
                  <a:txBody>
                    <a:bodyPr/>
                    <a:lstStyle/>
                    <a:p>
                      <a:r>
                        <a:rPr lang="fr-FR" dirty="0" smtClean="0"/>
                        <a:t>[200:350[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106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24.09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3.88%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21586">
                <a:tc>
                  <a:txBody>
                    <a:bodyPr/>
                    <a:lstStyle/>
                    <a:p>
                      <a:r>
                        <a:rPr lang="fr-FR" dirty="0" smtClean="0"/>
                        <a:t>[350:500[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87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19.77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+4.65%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21586">
                <a:tc>
                  <a:txBody>
                    <a:bodyPr/>
                    <a:lstStyle/>
                    <a:p>
                      <a:r>
                        <a:rPr lang="fr-FR" dirty="0" smtClean="0"/>
                        <a:t>&gt;= 500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135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30.68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+0.06%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2158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440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100.00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475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latin typeface="+mn-lt"/>
                        </a:rPr>
                        <a:t>100.00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+mn-lt"/>
                        </a:rPr>
                        <a:t>-</a:t>
                      </a:r>
                      <a:endParaRPr lang="fr-FR" sz="1800" b="1" dirty="0">
                        <a:latin typeface="+mn-lt"/>
                      </a:endParaRPr>
                    </a:p>
                  </a:txBody>
                  <a:tcPr anchor="ctr"/>
                </a:tc>
              </a:tr>
              <a:tr h="621586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65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12.87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9.00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3.87%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nouvellement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3235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\\sls-nas01\users\4068746\Mes documents\Alexandre BRUN\Etude_en_cours\Corevih\RA2016\Presentation_willy\Sortie\Graphique\Nvx_diag_median_CD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26" r="5723" b="1722"/>
          <a:stretch/>
        </p:blipFill>
        <p:spPr bwMode="auto">
          <a:xfrm>
            <a:off x="112258" y="707886"/>
            <a:ext cx="8919483" cy="602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27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Médiane de CD4 des patients nouvellement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41360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sls-nas01\users\4068746\Mes documents\Alexandre BRUN\Etude_en_cours\Corevih\RA2016\Presentation_willy\Sortie\Graphique\CD4_diag_evo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8"/>
          <a:stretch/>
        </p:blipFill>
        <p:spPr bwMode="auto">
          <a:xfrm>
            <a:off x="-1" y="707885"/>
            <a:ext cx="9131725" cy="585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28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Evolution CD4 au diagnostic par année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168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29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94852"/>
              </p:ext>
            </p:extLst>
          </p:nvPr>
        </p:nvGraphicFramePr>
        <p:xfrm>
          <a:off x="394997" y="1132119"/>
          <a:ext cx="8366448" cy="2318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806"/>
                <a:gridCol w="1045806"/>
                <a:gridCol w="1045806"/>
                <a:gridCol w="1045806"/>
                <a:gridCol w="1045806"/>
                <a:gridCol w="1045806"/>
                <a:gridCol w="1045806"/>
                <a:gridCol w="1045806"/>
              </a:tblGrid>
              <a:tr h="584167">
                <a:tc gridSpan="8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Délais de mise sous traitement (en jours)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66090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NR</a:t>
                      </a:r>
                      <a:endParaRPr lang="fr-FR" b="1" dirty="0"/>
                    </a:p>
                  </a:txBody>
                  <a:tcPr/>
                </a:tc>
              </a:tr>
              <a:tr h="58416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390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115</a:t>
                      </a:r>
                      <a:endParaRPr lang="fr-FR" dirty="0"/>
                    </a:p>
                  </a:txBody>
                  <a:tcPr/>
                </a:tc>
              </a:tr>
              <a:tr h="58416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nouvellement diagnostiqués</a:t>
            </a:r>
            <a:endParaRPr lang="fr-FR" sz="4000" dirty="0"/>
          </a:p>
        </p:txBody>
      </p:sp>
      <p:pic>
        <p:nvPicPr>
          <p:cNvPr id="1026" name="Picture 2" descr="\\sls-nas01\users\4068746\Mes documents\Alexandre BRUN\Etude_en_cours\Corevih\RA2016\Presentation_willy\Sortie\Graphique\delais_mise_sous_traitement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60" r="6753" b="4589"/>
          <a:stretch/>
        </p:blipFill>
        <p:spPr bwMode="auto">
          <a:xfrm>
            <a:off x="0" y="3600449"/>
            <a:ext cx="9042400" cy="2907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4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2753858"/>
              </p:ext>
            </p:extLst>
          </p:nvPr>
        </p:nvGraphicFramePr>
        <p:xfrm>
          <a:off x="0" y="495526"/>
          <a:ext cx="9144000" cy="6362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801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30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801445"/>
              </p:ext>
            </p:extLst>
          </p:nvPr>
        </p:nvGraphicFramePr>
        <p:xfrm>
          <a:off x="158617" y="770356"/>
          <a:ext cx="8836092" cy="571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2682"/>
                <a:gridCol w="1472682"/>
                <a:gridCol w="1472682"/>
                <a:gridCol w="1472682"/>
                <a:gridCol w="1472682"/>
                <a:gridCol w="1472682"/>
              </a:tblGrid>
              <a:tr h="431452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Type de molécules ( 1</a:t>
                      </a:r>
                      <a:r>
                        <a:rPr lang="fr-FR" sz="2400" baseline="30000" dirty="0" smtClean="0"/>
                        <a:t>er</a:t>
                      </a:r>
                      <a:r>
                        <a:rPr lang="fr-FR" sz="2400" dirty="0" smtClean="0"/>
                        <a:t> traitement)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7535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37535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Eviplera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-3.38%</a:t>
                      </a: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Triumeq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+2.58%</a:t>
                      </a: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Stribild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+1.95%</a:t>
                      </a: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Atripla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-0.08%</a:t>
                      </a: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Prezista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-0.68%</a:t>
                      </a: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Reyataz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-1.80%</a:t>
                      </a: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Isentress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5.36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-1.77%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Tivicay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+1.86%</a:t>
                      </a: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Truvada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-0.81%</a:t>
                      </a: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Kivexa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-0.71%</a:t>
                      </a:r>
                    </a:p>
                  </a:txBody>
                  <a:tcPr marL="9525" marR="9525" marT="9525" marB="0" anchor="b"/>
                </a:tc>
              </a:tr>
              <a:tr h="3753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+0.89%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nouvellement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1890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31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24653"/>
              </p:ext>
            </p:extLst>
          </p:nvPr>
        </p:nvGraphicFramePr>
        <p:xfrm>
          <a:off x="160638" y="794476"/>
          <a:ext cx="8822724" cy="5561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0562"/>
                <a:gridCol w="1511300"/>
                <a:gridCol w="1562100"/>
                <a:gridCol w="1320800"/>
                <a:gridCol w="1435100"/>
                <a:gridCol w="1172862"/>
              </a:tblGrid>
              <a:tr h="6772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Type de combinaison (1</a:t>
                      </a:r>
                      <a:r>
                        <a:rPr lang="fr-FR" sz="2400" baseline="30000" dirty="0" smtClean="0"/>
                        <a:t>er</a:t>
                      </a:r>
                      <a:r>
                        <a:rPr lang="fr-FR" sz="2400" dirty="0" smtClean="0"/>
                        <a:t> traitement)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60427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54711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98194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 INTI + 1 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+8.20%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1709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 INTI + 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33.66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31.00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2.66%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1709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 INTI  + 1 INNTI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3.15%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1709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Autres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2.40%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2678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306419"/>
              </p:ext>
            </p:extLst>
          </p:nvPr>
        </p:nvGraphicFramePr>
        <p:xfrm>
          <a:off x="126999" y="755373"/>
          <a:ext cx="8851902" cy="5448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317"/>
                <a:gridCol w="1712384"/>
                <a:gridCol w="1238250"/>
                <a:gridCol w="1475317"/>
                <a:gridCol w="1475317"/>
                <a:gridCol w="1475317"/>
              </a:tblGrid>
              <a:tr h="755707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Succès</a:t>
                      </a:r>
                      <a:r>
                        <a:rPr lang="fr-FR" sz="2400" baseline="0" dirty="0" smtClean="0"/>
                        <a:t> par type de </a:t>
                      </a:r>
                      <a:r>
                        <a:rPr lang="fr-FR" sz="2400" baseline="0" dirty="0" smtClean="0"/>
                        <a:t>combinaison</a:t>
                      </a:r>
                    </a:p>
                    <a:p>
                      <a:pPr algn="ctr"/>
                      <a:r>
                        <a:rPr lang="fr-FR" sz="1600" baseline="0" dirty="0" smtClean="0"/>
                        <a:t>Patients </a:t>
                      </a:r>
                      <a:r>
                        <a:rPr lang="fr-FR" sz="1600" baseline="0" dirty="0" smtClean="0"/>
                        <a:t>traités depuis + 6 mois avec au moins une CV </a:t>
                      </a:r>
                      <a:r>
                        <a:rPr lang="fr-FR" sz="1600" baseline="0" dirty="0" smtClean="0"/>
                        <a:t>à M6 ou plus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4406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CV &lt; 50</a:t>
                      </a:r>
                      <a:endParaRPr lang="fr-F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CV</a:t>
                      </a:r>
                      <a:r>
                        <a:rPr lang="fr-FR" b="1" baseline="0" dirty="0" smtClean="0"/>
                        <a:t> &lt; 200</a:t>
                      </a:r>
                      <a:endParaRPr lang="fr-F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 anchor="ctr"/>
                </a:tc>
              </a:tr>
              <a:tr h="47400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Nombre traités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Nombre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baseline="0" dirty="0" smtClean="0"/>
                        <a:t>Pourcentage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Nombre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baseline="0" dirty="0" smtClean="0"/>
                        <a:t>Pourcentage</a:t>
                      </a:r>
                      <a:endParaRPr lang="fr-FR" b="1" dirty="0"/>
                    </a:p>
                  </a:txBody>
                  <a:tcPr anchor="ctr"/>
                </a:tc>
              </a:tr>
              <a:tr h="75570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2INTI+1INNTI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5570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2INTI+1INI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94.12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97.06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5570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2INTI+1IP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91.67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95.83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5570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5570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89.71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97.06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800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Nombre de patients </a:t>
            </a:r>
            <a:r>
              <a:rPr lang="fr-FR" dirty="0" err="1" smtClean="0"/>
              <a:t>co</a:t>
            </a:r>
            <a:r>
              <a:rPr lang="fr-FR" dirty="0" smtClean="0"/>
              <a:t>-infectés VIH-VHC ayant reçu au moins un traitement anti-VHC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663</a:t>
            </a:r>
            <a:r>
              <a:rPr lang="fr-FR" dirty="0" smtClean="0"/>
              <a:t> patients traités sur </a:t>
            </a:r>
            <a:r>
              <a:rPr lang="fr-FR" dirty="0" smtClean="0">
                <a:solidFill>
                  <a:srgbClr val="FF0000"/>
                </a:solidFill>
              </a:rPr>
              <a:t>1101</a:t>
            </a:r>
            <a:r>
              <a:rPr lang="fr-FR" dirty="0" smtClean="0"/>
              <a:t> soit </a:t>
            </a:r>
            <a:r>
              <a:rPr lang="fr-FR" b="1" dirty="0" smtClean="0">
                <a:solidFill>
                  <a:srgbClr val="FF0000"/>
                </a:solidFill>
              </a:rPr>
              <a:t>60.21%</a:t>
            </a:r>
          </a:p>
          <a:p>
            <a:pPr lvl="2"/>
            <a:endParaRPr lang="fr-FR" dirty="0"/>
          </a:p>
          <a:p>
            <a:r>
              <a:rPr lang="fr-FR" dirty="0" smtClean="0"/>
              <a:t>Nombre de patients </a:t>
            </a:r>
            <a:r>
              <a:rPr lang="fr-FR" dirty="0" err="1" smtClean="0"/>
              <a:t>co</a:t>
            </a:r>
            <a:r>
              <a:rPr lang="fr-FR" dirty="0" smtClean="0"/>
              <a:t>-infectés VIH-VHC indétectable après la mise sous traitement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628</a:t>
            </a:r>
            <a:r>
              <a:rPr lang="fr-FR" dirty="0" smtClean="0"/>
              <a:t> patients indétectables sur </a:t>
            </a:r>
            <a:r>
              <a:rPr lang="fr-FR" dirty="0" smtClean="0">
                <a:solidFill>
                  <a:srgbClr val="FF0000"/>
                </a:solidFill>
              </a:rPr>
              <a:t>663</a:t>
            </a:r>
            <a:r>
              <a:rPr lang="fr-FR" dirty="0" smtClean="0"/>
              <a:t> traités soit </a:t>
            </a:r>
            <a:r>
              <a:rPr lang="fr-FR" b="1" dirty="0" smtClean="0">
                <a:solidFill>
                  <a:srgbClr val="FF0000"/>
                </a:solidFill>
              </a:rPr>
              <a:t>94.7%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33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VHC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6179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\\sls-nas01\users\4068746\Mes documents\Alexandre BRUN\Etude_en_cours\Corevih\RA2016\Presentation_willy\Sortie\Graphique\Age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3" y="707886"/>
            <a:ext cx="8975494" cy="5879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Evolution de l'âge médian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00055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67336"/>
              </p:ext>
            </p:extLst>
          </p:nvPr>
        </p:nvGraphicFramePr>
        <p:xfrm>
          <a:off x="186612" y="771391"/>
          <a:ext cx="8783216" cy="245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02"/>
                <a:gridCol w="1097902"/>
                <a:gridCol w="1097902"/>
                <a:gridCol w="1097902"/>
                <a:gridCol w="1097902"/>
                <a:gridCol w="1097902"/>
                <a:gridCol w="1097902"/>
                <a:gridCol w="1097902"/>
              </a:tblGrid>
              <a:tr h="617472">
                <a:tc gridSpan="8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Age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98364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NR</a:t>
                      </a:r>
                      <a:endParaRPr lang="fr-FR" b="1" dirty="0"/>
                    </a:p>
                  </a:txBody>
                  <a:tcPr/>
                </a:tc>
              </a:tr>
              <a:tr h="61747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12323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</a:tr>
              <a:tr h="61747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5</a:t>
            </a:fld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324089"/>
              </p:ext>
            </p:extLst>
          </p:nvPr>
        </p:nvGraphicFramePr>
        <p:xfrm>
          <a:off x="186612" y="3301819"/>
          <a:ext cx="878321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69"/>
                <a:gridCol w="1463869"/>
                <a:gridCol w="1463869"/>
                <a:gridCol w="1463869"/>
                <a:gridCol w="1463869"/>
                <a:gridCol w="1463869"/>
              </a:tblGrid>
              <a:tr h="181718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Sexe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181718"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Evolution</a:t>
                      </a:r>
                      <a:endParaRPr lang="fr-FR" sz="2400" dirty="0"/>
                    </a:p>
                  </a:txBody>
                  <a:tcPr/>
                </a:tc>
              </a:tr>
              <a:tr h="36211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362119">
                <a:tc>
                  <a:txBody>
                    <a:bodyPr/>
                    <a:lstStyle/>
                    <a:p>
                      <a:r>
                        <a:rPr lang="fr-FR" dirty="0" smtClean="0"/>
                        <a:t>Homme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7232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58.69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+0.35%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2119">
                <a:tc>
                  <a:txBody>
                    <a:bodyPr/>
                    <a:lstStyle/>
                    <a:p>
                      <a:r>
                        <a:rPr lang="fr-FR" dirty="0" smtClean="0"/>
                        <a:t>Femme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5056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41.03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-0.35%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62119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Trans</a:t>
                      </a:r>
                      <a:r>
                        <a:rPr lang="fr-FR" dirty="0" smtClean="0"/>
                        <a:t>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0.28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+0.00%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6211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12323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100.00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</a:t>
                      </a:r>
                    </a:p>
                  </a:txBody>
                  <a:tcPr/>
                </a:tc>
              </a:tr>
              <a:tr h="362119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0.00</a:t>
                      </a:r>
                      <a:endParaRPr lang="fr-F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+0.00%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85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07880"/>
              </p:ext>
            </p:extLst>
          </p:nvPr>
        </p:nvGraphicFramePr>
        <p:xfrm>
          <a:off x="165100" y="762004"/>
          <a:ext cx="8775699" cy="5696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28"/>
                <a:gridCol w="1238105"/>
                <a:gridCol w="1670673"/>
                <a:gridCol w="1254560"/>
                <a:gridCol w="1613631"/>
                <a:gridCol w="1311602"/>
              </a:tblGrid>
              <a:tr h="665580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Mode de contamination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4807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/>
                    </a:p>
                  </a:txBody>
                  <a:tcPr/>
                </a:tc>
              </a:tr>
              <a:tr h="34807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Evolution</a:t>
                      </a:r>
                    </a:p>
                  </a:txBody>
                  <a:tcPr/>
                </a:tc>
              </a:tr>
              <a:tr h="449576">
                <a:tc>
                  <a:txBody>
                    <a:bodyPr/>
                    <a:lstStyle/>
                    <a:p>
                      <a:r>
                        <a:rPr lang="fr-FR" dirty="0" smtClean="0"/>
                        <a:t>Hétérosexuel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7291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60.33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1.28%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3403">
                <a:tc>
                  <a:txBody>
                    <a:bodyPr/>
                    <a:lstStyle/>
                    <a:p>
                      <a:r>
                        <a:rPr lang="fr-FR" dirty="0" smtClean="0"/>
                        <a:t>Homo/Bisexuel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3052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25.25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+0.84%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8079">
                <a:tc>
                  <a:txBody>
                    <a:bodyPr/>
                    <a:lstStyle/>
                    <a:p>
                      <a:r>
                        <a:rPr lang="fr-FR" dirty="0" smtClean="0"/>
                        <a:t>Inconnu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789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6.53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+0.79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348079">
                <a:tc>
                  <a:txBody>
                    <a:bodyPr/>
                    <a:lstStyle/>
                    <a:p>
                      <a:r>
                        <a:rPr lang="fr-FR" dirty="0" smtClean="0"/>
                        <a:t>UDIV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0.33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348079">
                <a:tc>
                  <a:txBody>
                    <a:bodyPr/>
                    <a:lstStyle/>
                    <a:p>
                      <a:r>
                        <a:rPr lang="fr-FR" dirty="0" smtClean="0"/>
                        <a:t>Transfusé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0.11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388350">
                <a:tc>
                  <a:txBody>
                    <a:bodyPr/>
                    <a:lstStyle/>
                    <a:p>
                      <a:r>
                        <a:rPr lang="fr-FR" dirty="0" smtClean="0"/>
                        <a:t>Materno-fœtale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0.77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+0.12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348079">
                <a:tc>
                  <a:txBody>
                    <a:bodyPr/>
                    <a:lstStyle/>
                    <a:p>
                      <a:r>
                        <a:rPr lang="fr-FR" dirty="0" smtClean="0"/>
                        <a:t>Hémophile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+0.02</a:t>
                      </a:r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348079">
                <a:tc>
                  <a:txBody>
                    <a:bodyPr/>
                    <a:lstStyle/>
                    <a:p>
                      <a:r>
                        <a:rPr lang="fr-FR" dirty="0" smtClean="0"/>
                        <a:t>A.E.S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+0.00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348079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0.58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0.05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12086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100.00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12193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</a:t>
                      </a:r>
                      <a:endParaRPr lang="fr-FR" b="1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237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1.92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-1.69%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721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822614"/>
              </p:ext>
            </p:extLst>
          </p:nvPr>
        </p:nvGraphicFramePr>
        <p:xfrm>
          <a:off x="177109" y="747079"/>
          <a:ext cx="8792722" cy="5631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498"/>
                <a:gridCol w="1043408"/>
                <a:gridCol w="1465454"/>
                <a:gridCol w="1465454"/>
                <a:gridCol w="1465454"/>
                <a:gridCol w="1465454"/>
              </a:tblGrid>
              <a:tr h="689835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Pays de</a:t>
                      </a:r>
                      <a:r>
                        <a:rPr lang="fr-FR" sz="2400" baseline="0" dirty="0" smtClean="0"/>
                        <a:t> naissance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41334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4030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705401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subsaharienne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5326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46.95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0.12%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2352">
                <a:tc>
                  <a:txBody>
                    <a:bodyPr/>
                    <a:lstStyle/>
                    <a:p>
                      <a:r>
                        <a:rPr lang="fr-FR" dirty="0" smtClean="0"/>
                        <a:t>France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4177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36.82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+0.44%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05401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du Nord &amp; Moyen Orient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645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5.69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0.22%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05401">
                <a:tc>
                  <a:txBody>
                    <a:bodyPr/>
                    <a:lstStyle/>
                    <a:p>
                      <a:r>
                        <a:rPr lang="fr-FR" dirty="0" smtClean="0"/>
                        <a:t>Caraïbes (Hors DOM)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2.77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0.30%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2352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883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7.78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+0.18%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235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11345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100.00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11965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</a:t>
                      </a:r>
                    </a:p>
                  </a:txBody>
                  <a:tcPr/>
                </a:tc>
              </a:tr>
              <a:tr h="502352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978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7.94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+mn-lt"/>
                        </a:rPr>
                        <a:t>2.09</a:t>
                      </a:r>
                      <a:endParaRPr lang="fr-FR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-5.84%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47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8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177328"/>
              </p:ext>
            </p:extLst>
          </p:nvPr>
        </p:nvGraphicFramePr>
        <p:xfrm>
          <a:off x="182789" y="757131"/>
          <a:ext cx="8778421" cy="5467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20"/>
                <a:gridCol w="1512951"/>
                <a:gridCol w="1380752"/>
                <a:gridCol w="1380752"/>
                <a:gridCol w="1410129"/>
                <a:gridCol w="1160417"/>
              </a:tblGrid>
              <a:tr h="665197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Co-infection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39244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39244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665197">
                <a:tc>
                  <a:txBody>
                    <a:bodyPr/>
                    <a:lstStyle/>
                    <a:p>
                      <a:r>
                        <a:rPr lang="fr-FR" dirty="0" smtClean="0"/>
                        <a:t>VIH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9347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84.60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+0.11%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867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VIH + VHC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9.11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+0.15%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65197">
                <a:tc>
                  <a:txBody>
                    <a:bodyPr/>
                    <a:lstStyle/>
                    <a:p>
                      <a:r>
                        <a:rPr lang="fr-FR" dirty="0" smtClean="0"/>
                        <a:t>VIH + VHB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654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5.92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0.26%</a:t>
                      </a:r>
                      <a:endParaRPr lang="fr-FR" sz="1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69681">
                <a:tc>
                  <a:txBody>
                    <a:bodyPr/>
                    <a:lstStyle/>
                    <a:p>
                      <a:r>
                        <a:rPr lang="fr-FR" dirty="0" smtClean="0"/>
                        <a:t>VIH + VHB + VHC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0.36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+0.00%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6519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11048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100.00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11443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-</a:t>
                      </a:r>
                    </a:p>
                  </a:txBody>
                  <a:tcPr anchor="ctr"/>
                </a:tc>
              </a:tr>
              <a:tr h="665197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1275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10.35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6.37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rgbClr val="00B050"/>
                          </a:solidFill>
                        </a:rPr>
                        <a:t>-3.98%</a:t>
                      </a:r>
                      <a:endParaRPr lang="fr-FR" sz="18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8168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9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702451"/>
              </p:ext>
            </p:extLst>
          </p:nvPr>
        </p:nvGraphicFramePr>
        <p:xfrm>
          <a:off x="186870" y="743394"/>
          <a:ext cx="8770259" cy="5330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0787"/>
                <a:gridCol w="950887"/>
                <a:gridCol w="1453357"/>
                <a:gridCol w="864497"/>
                <a:gridCol w="1403241"/>
                <a:gridCol w="1077490"/>
              </a:tblGrid>
              <a:tr h="656198">
                <a:tc gridSpan="6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Résumé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  <a:tr h="52400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2015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2016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</a:tr>
              <a:tr h="51767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Evolution</a:t>
                      </a:r>
                      <a:endParaRPr lang="fr-FR" b="1" dirty="0"/>
                    </a:p>
                  </a:txBody>
                  <a:tcPr/>
                </a:tc>
              </a:tr>
              <a:tr h="8153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</a:t>
                      </a:r>
                      <a:r>
                        <a:rPr lang="fr-FR" baseline="0" dirty="0" smtClean="0"/>
                        <a:t> suivis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12323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-0.83%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020032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débutants des ARV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763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6.19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-0.75%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891685">
                <a:tc>
                  <a:txBody>
                    <a:bodyPr/>
                    <a:lstStyle/>
                    <a:p>
                      <a:r>
                        <a:rPr lang="fr-FR" dirty="0" smtClean="0"/>
                        <a:t>Nombre</a:t>
                      </a:r>
                      <a:r>
                        <a:rPr lang="fr-FR" baseline="0" dirty="0" smtClean="0"/>
                        <a:t> de patients traités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11662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94.64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+1.57%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905924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traités depuis + de 6 mois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11308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91.76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+1.82%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50973</TotalTime>
  <Words>2245</Words>
  <Application>Microsoft Office PowerPoint</Application>
  <PresentationFormat>Affichage à l'écran (4:3)</PresentationFormat>
  <Paragraphs>1526</Paragraphs>
  <Slides>33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4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Hopital Tenon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Willy Rozenbaum</dc:creator>
  <cp:lastModifiedBy>BRUN Alexandre</cp:lastModifiedBy>
  <cp:revision>299</cp:revision>
  <cp:lastPrinted>2017-03-21T11:40:14Z</cp:lastPrinted>
  <dcterms:created xsi:type="dcterms:W3CDTF">2015-03-31T14:33:07Z</dcterms:created>
  <dcterms:modified xsi:type="dcterms:W3CDTF">2017-03-24T14:53:03Z</dcterms:modified>
</cp:coreProperties>
</file>