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76" r:id="rId2"/>
    <p:sldId id="257" r:id="rId3"/>
    <p:sldId id="258" r:id="rId4"/>
    <p:sldId id="277" r:id="rId5"/>
    <p:sldId id="256" r:id="rId6"/>
    <p:sldId id="263" r:id="rId7"/>
    <p:sldId id="260" r:id="rId8"/>
    <p:sldId id="261" r:id="rId9"/>
    <p:sldId id="262" r:id="rId10"/>
    <p:sldId id="264" r:id="rId11"/>
    <p:sldId id="265" r:id="rId12"/>
    <p:sldId id="300" r:id="rId13"/>
    <p:sldId id="278" r:id="rId14"/>
    <p:sldId id="267" r:id="rId15"/>
    <p:sldId id="268" r:id="rId16"/>
    <p:sldId id="269" r:id="rId17"/>
    <p:sldId id="288" r:id="rId18"/>
    <p:sldId id="279" r:id="rId19"/>
    <p:sldId id="270" r:id="rId20"/>
    <p:sldId id="271" r:id="rId21"/>
    <p:sldId id="272" r:id="rId22"/>
    <p:sldId id="285" r:id="rId23"/>
    <p:sldId id="273" r:id="rId24"/>
    <p:sldId id="286" r:id="rId25"/>
    <p:sldId id="274" r:id="rId26"/>
    <p:sldId id="287" r:id="rId27"/>
    <p:sldId id="299" r:id="rId28"/>
    <p:sldId id="275" r:id="rId29"/>
    <p:sldId id="280" r:id="rId30"/>
    <p:sldId id="281" r:id="rId31"/>
    <p:sldId id="282" r:id="rId32"/>
    <p:sldId id="283" r:id="rId33"/>
    <p:sldId id="284" r:id="rId34"/>
    <p:sldId id="289" r:id="rId35"/>
    <p:sldId id="290" r:id="rId36"/>
    <p:sldId id="291" r:id="rId37"/>
    <p:sldId id="292" r:id="rId38"/>
    <p:sldId id="301" r:id="rId39"/>
    <p:sldId id="293" r:id="rId40"/>
    <p:sldId id="294" r:id="rId41"/>
    <p:sldId id="296" r:id="rId42"/>
    <p:sldId id="295" r:id="rId43"/>
    <p:sldId id="298" r:id="rId44"/>
  </p:sldIdLst>
  <p:sldSz cx="9144000" cy="6858000" type="screen4x3"/>
  <p:notesSz cx="9929813" cy="679926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7365" autoAdjust="0"/>
  </p:normalViewPr>
  <p:slideViewPr>
    <p:cSldViewPr snapToGrid="0" snapToObjects="1">
      <p:cViewPr>
        <p:scale>
          <a:sx n="66" d="100"/>
          <a:sy n="66" d="100"/>
        </p:scale>
        <p:origin x="-534" y="-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-3846" y="-12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4599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8FE15-A495-468D-943C-86AE1B4B78A5}" type="datetimeFigureOut">
              <a:rPr lang="fr-FR" smtClean="0"/>
              <a:t>03/04/2019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4599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D141-BC09-41F7-AEF9-287E6660B8D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2275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4599" y="1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1A72B-6AA4-DB4A-869A-989155AC055C}" type="datetimeFigureOut">
              <a:rPr lang="fr-FR" smtClean="0"/>
              <a:t>03/04/2019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4599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D1285-87BE-5541-ABC0-01D97CB95200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170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8D4E8-6399-4636-8539-475D993B9EF7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559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4757-A5FA-43A5-A878-F68E968BDB4D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29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1D858-0C5A-4C07-99DC-922D02E055B4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62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580F-CCC6-4A44-A343-FC18E9D1C303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949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ED6A0-1131-4D21-A4D6-58731BBE1FDB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26717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44D1-F231-4084-9A2C-2FF41593B5F5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057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4B77-223C-433D-AE5E-CF95CB6E7784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698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3F4F-1325-4040-909B-FDC9A2F624A3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39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B665-6A1C-48B5-B173-B00D7569EC9B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6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3B1C-EC1B-4A61-9EEE-0286E3C27432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99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91BD-C57B-4FE9-BF55-56637C2674C0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7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ED6A0-1131-4D21-A4D6-58731BBE1FDB}" type="datetime1">
              <a:rPr lang="fr-FR" smtClean="0"/>
              <a:t>03/04/2019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30FD-8079-864E-89BC-EE548A80CF2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973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des données épidémiologiques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1483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\\sls-nas01\users\4068746\Mes documents\Alexandre BRUN\Etude_en_cours\Corevih\RA2017\presentation_epidemio\Sortie\diapo9_typevih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1" y="217710"/>
            <a:ext cx="9128579" cy="624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10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Type de VIH</a:t>
            </a:r>
            <a:endParaRPr lang="fr-FR" sz="4000" dirty="0"/>
          </a:p>
        </p:txBody>
      </p:sp>
      <p:sp>
        <p:nvSpPr>
          <p:cNvPr id="9" name="ZoneTexte 8"/>
          <p:cNvSpPr txBox="1"/>
          <p:nvPr/>
        </p:nvSpPr>
        <p:spPr>
          <a:xfrm>
            <a:off x="88900" y="6350000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- 39 co-infectés VIH1 et VIH2 en 2017 (0.3%)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88130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\\sls-nas01\users\4068746\Mes documents\Alexandre BRUN\Etude_en_cours\Corevih\RA2017\presentation_epidemio\Sortie\diapo10_coinf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343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11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Co-infection</a:t>
            </a:r>
            <a:endParaRPr lang="fr-FR" sz="4000" dirty="0"/>
          </a:p>
        </p:txBody>
      </p:sp>
      <p:sp>
        <p:nvSpPr>
          <p:cNvPr id="7" name="ZoneTexte 6"/>
          <p:cNvSpPr txBox="1"/>
          <p:nvPr/>
        </p:nvSpPr>
        <p:spPr>
          <a:xfrm>
            <a:off x="44450" y="6389985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- 43 co-infectés VIH, VHB et VHC en 2017 (0.4%)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45916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Hépatite C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609600" y="1654629"/>
            <a:ext cx="8077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800" dirty="0" smtClean="0"/>
              <a:t>Nombre de patients co-infectés VIH-VHC ayant reçu au moins un traitement anti-VHC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2800" dirty="0" smtClean="0"/>
              <a:t>  2017 : </a:t>
            </a:r>
            <a:r>
              <a:rPr lang="fr-FR" sz="2200" dirty="0" smtClean="0">
                <a:solidFill>
                  <a:srgbClr val="FF0000"/>
                </a:solidFill>
              </a:rPr>
              <a:t>734</a:t>
            </a:r>
            <a:r>
              <a:rPr lang="fr-FR" sz="2200" dirty="0" smtClean="0"/>
              <a:t> patients ayant déjà reçu un traitement sur </a:t>
            </a:r>
            <a:r>
              <a:rPr lang="fr-FR" sz="2200" dirty="0" smtClean="0">
                <a:solidFill>
                  <a:srgbClr val="FF0000"/>
                </a:solidFill>
              </a:rPr>
              <a:t>1128</a:t>
            </a:r>
            <a:r>
              <a:rPr lang="fr-FR" sz="2200" dirty="0" smtClean="0"/>
              <a:t> soit </a:t>
            </a:r>
            <a:r>
              <a:rPr lang="fr-FR" sz="2200" b="1" dirty="0" smtClean="0">
                <a:solidFill>
                  <a:srgbClr val="FF0000"/>
                </a:solidFill>
              </a:rPr>
              <a:t>65%</a:t>
            </a:r>
          </a:p>
          <a:p>
            <a:endParaRPr lang="fr-FR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800" dirty="0" smtClean="0"/>
              <a:t>Nombre de patients co-infectés VIH-VHC indétectable après la mise sous traitement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2800" dirty="0" smtClean="0"/>
              <a:t>2017 : </a:t>
            </a:r>
            <a:r>
              <a:rPr lang="fr-FR" sz="2200" dirty="0">
                <a:solidFill>
                  <a:srgbClr val="FF0000"/>
                </a:solidFill>
              </a:rPr>
              <a:t>677</a:t>
            </a:r>
            <a:r>
              <a:rPr lang="fr-FR" sz="2200" dirty="0"/>
              <a:t> patients indétectables sur </a:t>
            </a:r>
            <a:r>
              <a:rPr lang="fr-FR" sz="2200" dirty="0">
                <a:solidFill>
                  <a:srgbClr val="FF0000"/>
                </a:solidFill>
              </a:rPr>
              <a:t>734 </a:t>
            </a:r>
            <a:r>
              <a:rPr lang="fr-FR" sz="2200" dirty="0"/>
              <a:t>soit</a:t>
            </a:r>
            <a:r>
              <a:rPr lang="fr-FR" sz="2200" dirty="0">
                <a:solidFill>
                  <a:srgbClr val="FF0000"/>
                </a:solidFill>
              </a:rPr>
              <a:t> </a:t>
            </a:r>
            <a:r>
              <a:rPr lang="fr-FR" sz="2200" b="1" dirty="0">
                <a:solidFill>
                  <a:srgbClr val="FF0000"/>
                </a:solidFill>
              </a:rPr>
              <a:t>92%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69861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sous traitement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64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14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914817"/>
              </p:ext>
            </p:extLst>
          </p:nvPr>
        </p:nvGraphicFramePr>
        <p:xfrm>
          <a:off x="116113" y="234579"/>
          <a:ext cx="8926287" cy="648689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5154425"/>
                <a:gridCol w="1932911"/>
                <a:gridCol w="1838951"/>
              </a:tblGrid>
              <a:tr h="595142">
                <a:tc gridSpan="3"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Résumé</a:t>
                      </a:r>
                      <a:endParaRPr lang="fr-FR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119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Effectif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Pourcentage</a:t>
                      </a:r>
                      <a:endParaRPr lang="fr-FR" b="1" dirty="0"/>
                    </a:p>
                  </a:txBody>
                  <a:tcPr/>
                </a:tc>
              </a:tr>
              <a:tr h="4394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</a:t>
                      </a:r>
                      <a:r>
                        <a:rPr lang="fr-FR" baseline="0" dirty="0" smtClean="0"/>
                        <a:t> suivis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12698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100.00</a:t>
                      </a:r>
                      <a:endParaRPr lang="fr-FR" dirty="0"/>
                    </a:p>
                  </a:txBody>
                  <a:tcPr/>
                </a:tc>
              </a:tr>
              <a:tr h="402728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débutants des ARV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731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5.76</a:t>
                      </a:r>
                      <a:endParaRPr lang="fr-FR" dirty="0"/>
                    </a:p>
                  </a:txBody>
                  <a:tcPr/>
                </a:tc>
              </a:tr>
              <a:tr h="417643">
                <a:tc>
                  <a:txBody>
                    <a:bodyPr/>
                    <a:lstStyle/>
                    <a:p>
                      <a:r>
                        <a:rPr lang="fr-FR" dirty="0" smtClean="0"/>
                        <a:t>Nombre</a:t>
                      </a:r>
                      <a:r>
                        <a:rPr lang="fr-FR" baseline="0" dirty="0" smtClean="0"/>
                        <a:t> de patients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12353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97.28</a:t>
                      </a:r>
                      <a:endParaRPr lang="fr-FR" dirty="0"/>
                    </a:p>
                  </a:txBody>
                  <a:tcPr/>
                </a:tc>
              </a:tr>
              <a:tr h="434050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12031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94.75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Nombre de patients VIH1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12506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98.49</a:t>
                      </a:r>
                      <a:endParaRPr lang="fr-FR" b="1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VIH1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12228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97.78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VIH1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11911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95.24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VIH1 naïf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1.00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Nombre de patients VIH2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186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1.47</a:t>
                      </a:r>
                      <a:endParaRPr lang="fr-FR" b="1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VIH1 traités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63.98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Nombre de patients VIH2 traités depuis + de 6 mois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61.29</a:t>
                      </a:r>
                      <a:endParaRPr lang="fr-FR" dirty="0"/>
                    </a:p>
                  </a:txBody>
                  <a:tcPr/>
                </a:tc>
              </a:tr>
              <a:tr h="375879">
                <a:tc>
                  <a:txBody>
                    <a:bodyPr/>
                    <a:lstStyle/>
                    <a:p>
                      <a:r>
                        <a:rPr lang="fr-FR" dirty="0" smtClean="0"/>
                        <a:t>Nombre de patients VIH2 naïf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23.12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222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15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Données immuno-virologiques non renseignées (patients traités depuis + de 6 mois)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161651"/>
              </p:ext>
            </p:extLst>
          </p:nvPr>
        </p:nvGraphicFramePr>
        <p:xfrm>
          <a:off x="304800" y="1323439"/>
          <a:ext cx="8592456" cy="474881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773714"/>
                <a:gridCol w="2307772"/>
                <a:gridCol w="2510970"/>
              </a:tblGrid>
              <a:tr h="1071418"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Effectif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Pourcentage</a:t>
                      </a:r>
                      <a:endParaRPr lang="fr-FR" sz="2400" dirty="0"/>
                    </a:p>
                  </a:txBody>
                  <a:tcPr anchor="ctr"/>
                </a:tc>
              </a:tr>
              <a:tr h="1225798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CV non renseignés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70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0.58</a:t>
                      </a:r>
                      <a:endParaRPr lang="fr-FR" sz="2400" dirty="0"/>
                    </a:p>
                  </a:txBody>
                  <a:tcPr anchor="ctr"/>
                </a:tc>
              </a:tr>
              <a:tr h="1225798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CD4 non renseignés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261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2.17</a:t>
                      </a:r>
                      <a:endParaRPr lang="fr-FR" sz="2400" dirty="0"/>
                    </a:p>
                  </a:txBody>
                  <a:tcPr anchor="ctr"/>
                </a:tc>
              </a:tr>
              <a:tr h="1225798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CD4 et CV non renseignés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440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3.66</a:t>
                      </a:r>
                      <a:endParaRPr lang="fr-F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514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16</a:t>
            </a:fld>
            <a:endParaRPr lang="fr-FR" dirty="0"/>
          </a:p>
        </p:txBody>
      </p:sp>
      <p:pic>
        <p:nvPicPr>
          <p:cNvPr id="11266" name="Picture 2" descr="\\sls-nas01\users\4068746\Mes documents\Alexandre BRUN\Etude_en_cours\Corevih\RA2017\presentation_epidemio\Sortie\diapo15_cascade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Cascade de soins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53724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17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Cascade de soins 2017 par population</a:t>
            </a:r>
            <a:endParaRPr lang="fr-FR" sz="4000" dirty="0"/>
          </a:p>
        </p:txBody>
      </p:sp>
      <p:pic>
        <p:nvPicPr>
          <p:cNvPr id="13315" name="Picture 3" descr="\\sls-nas01\users\4068746\Mes documents\Alexandre BRUN\Etude_en_cours\Corevih\RA2017\presentation_epidemio\Sortie\diapo16_cascade_pop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083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VIH1 traités depuis + de 6 mois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202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19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Succès et échec thérapeutique des patients VIH1 traités depuis + de 6 mois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45661"/>
              </p:ext>
            </p:extLst>
          </p:nvPr>
        </p:nvGraphicFramePr>
        <p:xfrm>
          <a:off x="290286" y="1237341"/>
          <a:ext cx="8534400" cy="487317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875314"/>
                <a:gridCol w="2365829"/>
                <a:gridCol w="2293257"/>
              </a:tblGrid>
              <a:tr h="1218293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Effectif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Pourcentage</a:t>
                      </a:r>
                      <a:endParaRPr lang="fr-FR" sz="2400" dirty="0"/>
                    </a:p>
                  </a:txBody>
                  <a:tcPr anchor="ctr"/>
                </a:tc>
              </a:tr>
              <a:tr h="121829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CV &lt; 50</a:t>
                      </a:r>
                    </a:p>
                    <a:p>
                      <a:endParaRPr lang="fr-FR" sz="2400" dirty="0" smtClean="0"/>
                    </a:p>
                    <a:p>
                      <a:r>
                        <a:rPr lang="fr-FR" sz="2400" dirty="0" smtClean="0"/>
                        <a:t>                                   N = 11418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10177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89.13</a:t>
                      </a:r>
                      <a:endParaRPr lang="fr-FR" sz="2400" dirty="0"/>
                    </a:p>
                  </a:txBody>
                  <a:tcPr anchor="ctr"/>
                </a:tc>
              </a:tr>
              <a:tr h="121829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CV &lt; 50 et CD4 &gt; 500</a:t>
                      </a:r>
                    </a:p>
                    <a:p>
                      <a:endParaRPr lang="fr-FR" sz="2400" dirty="0" smtClean="0"/>
                    </a:p>
                    <a:p>
                      <a:r>
                        <a:rPr lang="fr-FR" sz="2400" dirty="0" smtClean="0"/>
                        <a:t>                                   N = 11158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6857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61.65</a:t>
                      </a:r>
                      <a:endParaRPr lang="fr-FR" sz="2400" dirty="0"/>
                    </a:p>
                  </a:txBody>
                  <a:tcPr anchor="ctr"/>
                </a:tc>
              </a:tr>
              <a:tr h="121829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CV &gt; 10000 et CD4</a:t>
                      </a:r>
                      <a:r>
                        <a:rPr lang="fr-FR" sz="2400" baseline="0" dirty="0" smtClean="0"/>
                        <a:t> &lt; 200</a:t>
                      </a:r>
                    </a:p>
                    <a:p>
                      <a:endParaRPr lang="fr-FR" sz="2400" baseline="0" dirty="0" smtClean="0"/>
                    </a:p>
                    <a:p>
                      <a:r>
                        <a:rPr lang="fr-FR" sz="2400" baseline="0" dirty="0" smtClean="0"/>
                        <a:t>                                   N = 11158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77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0.69</a:t>
                      </a:r>
                      <a:endParaRPr lang="fr-F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86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Caractéristiques de la file active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</a:t>
            </a:fld>
            <a:endParaRPr lang="fr-FR" dirty="0"/>
          </a:p>
        </p:txBody>
      </p:sp>
      <p:pic>
        <p:nvPicPr>
          <p:cNvPr id="2050" name="Picture 2" descr="\\sls-nas01\users\4068746\Mes documents\Alexandre BRUN\Etude_en_cours\Corevih\RA2017\presentation_epidemio\Sortie\diapo1_FA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587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\\sls-nas01\users\4068746\Mes documents\Alexandre BRUN\Etude_en_cours\Corevih\RA2017\presentation_epidemio\Sortie\diapo18_schema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20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combinaison des patients VIH1 </a:t>
            </a:r>
          </a:p>
          <a:p>
            <a:pPr algn="ctr"/>
            <a:r>
              <a:rPr lang="fr-FR" sz="3200" dirty="0" smtClean="0"/>
              <a:t>traités depuis + de 6 mois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1647371" y="5588001"/>
            <a:ext cx="703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 2012                                                2017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22166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molécules des patients VIH1 </a:t>
            </a:r>
          </a:p>
          <a:p>
            <a:pPr algn="ctr"/>
            <a:r>
              <a:rPr lang="fr-FR" sz="3200" dirty="0" smtClean="0"/>
              <a:t>traités depuis + de 6 mois</a:t>
            </a:r>
            <a:endParaRPr lang="fr-FR" sz="32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14143"/>
              </p:ext>
            </p:extLst>
          </p:nvPr>
        </p:nvGraphicFramePr>
        <p:xfrm>
          <a:off x="1546167" y="1077216"/>
          <a:ext cx="6051666" cy="527913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878677"/>
                <a:gridCol w="2177935"/>
                <a:gridCol w="1995054"/>
              </a:tblGrid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Pourcentage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Eviplera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1899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15.94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Triumeq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1779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14.94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Stribild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5.73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Atripla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7.84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Genvoya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1248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10.48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Prezista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19.81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Reyataz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5.21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Isentress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9.51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Tivicay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6.88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Truvada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2698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22.65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Kivexa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1070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8.98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10.17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282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VIH1 Naïfs depuis + de 3 mois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7943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naïfs VIH1 (depuis + de 3mois)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211015" y="1043354"/>
            <a:ext cx="855784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125 (1.0 %) </a:t>
            </a:r>
            <a:r>
              <a:rPr lang="fr-FR" sz="2400" dirty="0" smtClean="0"/>
              <a:t>patients VIH1 naïf depuis + de 3 mois</a:t>
            </a:r>
          </a:p>
          <a:p>
            <a:endParaRPr lang="fr-F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68 </a:t>
            </a:r>
            <a:r>
              <a:rPr lang="fr-FR" sz="2400" b="1" dirty="0"/>
              <a:t>(55.3 </a:t>
            </a:r>
            <a:r>
              <a:rPr lang="fr-FR" sz="2400" b="1" dirty="0" smtClean="0"/>
              <a:t>%) </a:t>
            </a:r>
            <a:r>
              <a:rPr lang="fr-FR" sz="2400" dirty="0" smtClean="0"/>
              <a:t>originaires d’Afrique sub-saharienne, </a:t>
            </a:r>
            <a:r>
              <a:rPr lang="fr-FR" sz="2400" b="1" dirty="0" smtClean="0"/>
              <a:t>34 </a:t>
            </a:r>
            <a:r>
              <a:rPr lang="fr-FR" sz="2400" b="1" dirty="0"/>
              <a:t>(27.6 </a:t>
            </a:r>
            <a:r>
              <a:rPr lang="fr-FR" sz="2400" b="1" dirty="0" smtClean="0"/>
              <a:t>%) </a:t>
            </a:r>
            <a:r>
              <a:rPr lang="fr-FR" sz="2400" dirty="0" smtClean="0"/>
              <a:t>de France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8 (7.21 %) </a:t>
            </a:r>
            <a:r>
              <a:rPr lang="fr-FR" sz="2400" dirty="0" smtClean="0"/>
              <a:t>avec des CD4 &lt; 200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400" b="1" dirty="0" smtClean="0"/>
              <a:t>69 (60.5 %) </a:t>
            </a:r>
            <a:r>
              <a:rPr lang="fr-FR" sz="2400" dirty="0" smtClean="0"/>
              <a:t>avec une CV détectable (&gt; 50)</a:t>
            </a:r>
            <a:endParaRPr lang="fr-FR" sz="2400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14267"/>
              </p:ext>
            </p:extLst>
          </p:nvPr>
        </p:nvGraphicFramePr>
        <p:xfrm>
          <a:off x="211015" y="4367341"/>
          <a:ext cx="8673610" cy="168169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734722"/>
                <a:gridCol w="1734722"/>
                <a:gridCol w="1734722"/>
                <a:gridCol w="1734722"/>
                <a:gridCol w="1734722"/>
              </a:tblGrid>
              <a:tr h="531627">
                <a:tc gridSpan="5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Durée de suivis (en Année)</a:t>
                      </a:r>
                      <a:endParaRPr lang="fr-FR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75034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Médiane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Q1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Q3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Min</a:t>
                      </a:r>
                      <a:endParaRPr lang="fr-F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Max</a:t>
                      </a:r>
                      <a:endParaRPr lang="fr-FR" sz="2000" b="1" dirty="0"/>
                    </a:p>
                  </a:txBody>
                  <a:tcPr anchor="ctr"/>
                </a:tc>
              </a:tr>
              <a:tr h="57503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0.9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13.4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0.3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33</a:t>
                      </a:r>
                      <a:endParaRPr lang="fr-FR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415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patients VIH2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7839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25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Patients VIH2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105508" y="719609"/>
            <a:ext cx="885092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200" b="1" dirty="0" smtClean="0"/>
              <a:t>186</a:t>
            </a:r>
            <a:r>
              <a:rPr lang="fr-FR" sz="2200" dirty="0" smtClean="0"/>
              <a:t> (1.5%) patients VIH2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200" dirty="0"/>
              <a:t>Médiane d'âge </a:t>
            </a:r>
            <a:r>
              <a:rPr lang="fr-FR" sz="2200" b="1" dirty="0"/>
              <a:t>53 ans </a:t>
            </a:r>
            <a:r>
              <a:rPr lang="fr-FR" sz="2200" dirty="0"/>
              <a:t>(</a:t>
            </a:r>
            <a:r>
              <a:rPr lang="fr-FR" sz="2200" dirty="0" err="1"/>
              <a:t>Corevih</a:t>
            </a:r>
            <a:r>
              <a:rPr lang="fr-FR" sz="2200" dirty="0"/>
              <a:t>  48 ans</a:t>
            </a:r>
            <a:r>
              <a:rPr lang="fr-FR" sz="2200" dirty="0" smtClean="0"/>
              <a:t>), </a:t>
            </a:r>
            <a:r>
              <a:rPr lang="fr-FR" sz="2200" b="1" dirty="0" smtClean="0"/>
              <a:t>171</a:t>
            </a:r>
            <a:r>
              <a:rPr lang="fr-FR" sz="2200" dirty="0" smtClean="0"/>
              <a:t> (91.9 %) originaires d'Afrique sub-saharienne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200" b="1" dirty="0" smtClean="0"/>
              <a:t>119</a:t>
            </a:r>
            <a:r>
              <a:rPr lang="fr-FR" sz="2200" dirty="0" smtClean="0"/>
              <a:t> (64.0 %) patients traités, </a:t>
            </a:r>
            <a:r>
              <a:rPr lang="fr-FR" sz="2200" b="1" dirty="0" smtClean="0"/>
              <a:t>114</a:t>
            </a:r>
            <a:r>
              <a:rPr lang="fr-FR" sz="2200" dirty="0" smtClean="0"/>
              <a:t> (61.3 %) traités depuis plus de 6 mois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2200" b="1" dirty="0"/>
              <a:t>43</a:t>
            </a:r>
            <a:r>
              <a:rPr lang="fr-FR" sz="2200" dirty="0"/>
              <a:t> (23.1 %) patients naïfs </a:t>
            </a:r>
          </a:p>
          <a:p>
            <a:r>
              <a:rPr lang="fr-FR" sz="22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  <a:p>
            <a:pPr marL="285750" indent="-285750">
              <a:buFont typeface="Arial" pitchFamily="34" charset="0"/>
              <a:buChar char="•"/>
            </a:pPr>
            <a:endParaRPr lang="fr-FR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22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31402"/>
              </p:ext>
            </p:extLst>
          </p:nvPr>
        </p:nvGraphicFramePr>
        <p:xfrm>
          <a:off x="1148863" y="2868176"/>
          <a:ext cx="7174524" cy="14745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391508"/>
                <a:gridCol w="2391508"/>
                <a:gridCol w="2391508"/>
              </a:tblGrid>
              <a:tr h="37731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Statut immuno-virologiques des patients VIH2 traités depuis + de 6 mois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66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Effectif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Pourcentage</a:t>
                      </a:r>
                      <a:endParaRPr lang="fr-FR" sz="1600" b="1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CD4</a:t>
                      </a:r>
                      <a:r>
                        <a:rPr lang="fr-FR" b="1" baseline="0" dirty="0" smtClean="0"/>
                        <a:t> &lt; 200         </a:t>
                      </a:r>
                      <a:r>
                        <a:rPr lang="fr-FR" baseline="0" dirty="0" smtClean="0"/>
                        <a:t>(NA = 4)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12.7</a:t>
                      </a:r>
                      <a:endParaRPr lang="fr-FR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CV &gt; 50             </a:t>
                      </a:r>
                      <a:r>
                        <a:rPr lang="fr-FR" dirty="0" smtClean="0"/>
                        <a:t>(NA= 14)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11.0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13494"/>
              </p:ext>
            </p:extLst>
          </p:nvPr>
        </p:nvGraphicFramePr>
        <p:xfrm>
          <a:off x="1148863" y="4909072"/>
          <a:ext cx="7174524" cy="14745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391508"/>
                <a:gridCol w="2391508"/>
                <a:gridCol w="2391508"/>
              </a:tblGrid>
              <a:tr h="37731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Statut immuno-virologiques des patients VIH2</a:t>
                      </a:r>
                      <a:r>
                        <a:rPr lang="fr-FR" sz="1800" baseline="0" dirty="0" smtClean="0"/>
                        <a:t> naïfs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66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Effectif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Pourcentage</a:t>
                      </a:r>
                      <a:endParaRPr lang="fr-FR" sz="1600" b="1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CD4</a:t>
                      </a:r>
                      <a:r>
                        <a:rPr lang="fr-FR" b="1" baseline="0" dirty="0" smtClean="0"/>
                        <a:t> &lt; 200         </a:t>
                      </a:r>
                      <a:r>
                        <a:rPr lang="fr-FR" baseline="0" dirty="0" smtClean="0"/>
                        <a:t>(NA = 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2.3</a:t>
                      </a:r>
                      <a:endParaRPr lang="fr-FR" dirty="0"/>
                    </a:p>
                  </a:txBody>
                  <a:tcPr/>
                </a:tc>
              </a:tr>
              <a:tr h="3482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CV &gt; 50              </a:t>
                      </a:r>
                      <a:r>
                        <a:rPr lang="fr-FR" dirty="0" smtClean="0"/>
                        <a:t>(NA = 9)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2.9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010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nouveaux diagnostics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3932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27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Caractéristiques de la file active</a:t>
            </a:r>
            <a:endParaRPr lang="fr-FR" dirty="0"/>
          </a:p>
        </p:txBody>
      </p:sp>
      <p:pic>
        <p:nvPicPr>
          <p:cNvPr id="8195" name="Picture 3" descr="\\sls-nas01\users\4068746\Mes documents\Alexandre BRUN\Etude_en_cours\Corevih\RA2017\presentation_epidemio\Sortie\diapo26_2_FA2017_nvxdiag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911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\\sls-nas01\users\4068746\Mes documents\Alexandre BRUN\Etude_en_cours\Corevih\RA2017\presentation_epidemio\Sortie\diapo26_FA_nvx_diag_centre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28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Nouveaux diagnostics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5646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\\sls-nas01\users\4068746\Mes documents\Alexandre BRUN\Etude_en_cours\Corevih\RA2017\presentation_epidemio\Sortie\diapo27_Age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5318"/>
            <a:ext cx="9144000" cy="535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29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Age</a:t>
            </a:r>
            <a:endParaRPr lang="fr-FR" sz="40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56770"/>
              </p:ext>
            </p:extLst>
          </p:nvPr>
        </p:nvGraphicFramePr>
        <p:xfrm>
          <a:off x="101598" y="5643098"/>
          <a:ext cx="8953500" cy="115700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492250"/>
                <a:gridCol w="1492250"/>
                <a:gridCol w="1492250"/>
                <a:gridCol w="1492250"/>
                <a:gridCol w="1492250"/>
                <a:gridCol w="1492250"/>
              </a:tblGrid>
              <a:tr h="325930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au diagnostic 2017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568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Caractéristiques de la file active 2017</a:t>
            </a:r>
            <a:endParaRPr lang="fr-FR" dirty="0"/>
          </a:p>
        </p:txBody>
      </p:sp>
      <p:pic>
        <p:nvPicPr>
          <p:cNvPr id="3074" name="Picture 2" descr="\\sls-nas01\users\4068746\Mes documents\Alexandre BRUN\Etude_en_cours\Corevih\RA2017\presentation_epidemio\Sortie\diapo2_FAcentre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768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\\sls-nas01\users\4068746\Mes documents\Alexandre BRUN\Etude_en_cours\Corevih\RA2017\presentation_epidemio\Sortie\diapo28_sexe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56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30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Sexe</a:t>
            </a:r>
            <a:endParaRPr lang="fr-FR" sz="4000" dirty="0"/>
          </a:p>
        </p:txBody>
      </p:sp>
      <p:sp>
        <p:nvSpPr>
          <p:cNvPr id="8" name="ZoneTexte 7"/>
          <p:cNvSpPr txBox="1"/>
          <p:nvPr/>
        </p:nvSpPr>
        <p:spPr>
          <a:xfrm>
            <a:off x="88900" y="6350000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- 3 transgenres en 2017 (0.5%)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\\sls-nas01\users\4068746\Mes documents\Alexandre BRUN\Etude_en_cours\Corevih\RA2017\presentation_epidemio\Sortie\diapo29_fdr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3943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31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contamination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32</a:t>
            </a:fld>
            <a:endParaRPr lang="fr-FR" dirty="0"/>
          </a:p>
        </p:txBody>
      </p:sp>
      <p:pic>
        <p:nvPicPr>
          <p:cNvPr id="18435" name="Picture 3" descr="\\sls-nas01\users\4068746\Mes documents\Alexandre BRUN\Etude_en_cours\Corevih\RA2017\presentation_epidemio\Sortie\diapo30_pays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Pays de naissance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Différence Homme/Femme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49314"/>
              </p:ext>
            </p:extLst>
          </p:nvPr>
        </p:nvGraphicFramePr>
        <p:xfrm>
          <a:off x="171450" y="752336"/>
          <a:ext cx="8801100" cy="528651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208734"/>
                <a:gridCol w="2273618"/>
                <a:gridCol w="3318748"/>
              </a:tblGrid>
              <a:tr h="721575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Homme</a:t>
                      </a:r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Femme</a:t>
                      </a:r>
                      <a:endParaRPr lang="fr-FR" sz="3200" dirty="0"/>
                    </a:p>
                  </a:txBody>
                  <a:tcPr anchor="ctr"/>
                </a:tc>
              </a:tr>
              <a:tr h="1466457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37.5</a:t>
                      </a:r>
                    </a:p>
                    <a:p>
                      <a:pPr algn="ctr"/>
                      <a:r>
                        <a:rPr lang="fr-FR" sz="2400" dirty="0" smtClean="0"/>
                        <a:t>(29 - 48)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Age médian</a:t>
                      </a:r>
                    </a:p>
                    <a:p>
                      <a:pPr algn="ctr"/>
                      <a:r>
                        <a:rPr lang="fr-FR" sz="2400" b="1" dirty="0" smtClean="0"/>
                        <a:t>(Q1-Q3)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35</a:t>
                      </a:r>
                    </a:p>
                    <a:p>
                      <a:pPr algn="ctr"/>
                      <a:r>
                        <a:rPr lang="fr-FR" sz="2400" dirty="0" smtClean="0"/>
                        <a:t>(30 - 41)</a:t>
                      </a:r>
                      <a:endParaRPr lang="fr-FR" sz="2400" dirty="0"/>
                    </a:p>
                  </a:txBody>
                  <a:tcPr anchor="ctr"/>
                </a:tc>
              </a:tr>
              <a:tr h="1442805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Hétéro </a:t>
                      </a:r>
                      <a:r>
                        <a:rPr lang="fr-FR" sz="2400" b="1" dirty="0" smtClean="0"/>
                        <a:t>131</a:t>
                      </a:r>
                      <a:r>
                        <a:rPr lang="fr-FR" sz="2400" dirty="0" smtClean="0"/>
                        <a:t> (36 %)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aseline="0" dirty="0" smtClean="0"/>
                        <a:t>HSH </a:t>
                      </a:r>
                      <a:r>
                        <a:rPr lang="fr-FR" sz="2400" b="1" dirty="0" smtClean="0"/>
                        <a:t>180</a:t>
                      </a:r>
                      <a:r>
                        <a:rPr lang="fr-FR" sz="2400" baseline="0" dirty="0" smtClean="0"/>
                        <a:t> (50 %)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Mode de contamination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Hétéro </a:t>
                      </a:r>
                      <a:r>
                        <a:rPr lang="fr-FR" sz="2400" b="1" dirty="0" smtClean="0"/>
                        <a:t>170</a:t>
                      </a:r>
                      <a:r>
                        <a:rPr lang="fr-FR" sz="2400" dirty="0" smtClean="0"/>
                        <a:t> (84 %)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Homo/bi </a:t>
                      </a:r>
                      <a:r>
                        <a:rPr lang="fr-FR" sz="2400" b="1" dirty="0" smtClean="0"/>
                        <a:t>0</a:t>
                      </a:r>
                      <a:r>
                        <a:rPr lang="fr-FR" sz="2400" dirty="0" smtClean="0"/>
                        <a:t> (0 %)</a:t>
                      </a:r>
                      <a:endParaRPr lang="fr-FR" sz="2400" dirty="0"/>
                    </a:p>
                  </a:txBody>
                  <a:tcPr anchor="ctr"/>
                </a:tc>
              </a:tr>
              <a:tr h="1655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Afrique sub-saharienne</a:t>
                      </a:r>
                    </a:p>
                    <a:p>
                      <a:pPr algn="ctr"/>
                      <a:r>
                        <a:rPr lang="fr-FR" sz="2400" b="1" dirty="0" smtClean="0"/>
                        <a:t>125</a:t>
                      </a:r>
                      <a:r>
                        <a:rPr lang="fr-FR" sz="2400" dirty="0" smtClean="0"/>
                        <a:t> (35%)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France </a:t>
                      </a:r>
                      <a:r>
                        <a:rPr lang="fr-FR" sz="2400" b="1" dirty="0" smtClean="0"/>
                        <a:t>150</a:t>
                      </a:r>
                      <a:r>
                        <a:rPr lang="fr-FR" sz="2400" baseline="0" dirty="0" smtClean="0"/>
                        <a:t> (43 %)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Pays de naissance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Afrique sub-saharienne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/>
                        <a:t>170</a:t>
                      </a:r>
                      <a:r>
                        <a:rPr lang="fr-FR" sz="2400" dirty="0" smtClean="0"/>
                        <a:t> (85</a:t>
                      </a:r>
                      <a:r>
                        <a:rPr lang="fr-FR" sz="2400" baseline="0" dirty="0" smtClean="0"/>
                        <a:t> %)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France </a:t>
                      </a:r>
                      <a:r>
                        <a:rPr lang="fr-FR" sz="2400" b="1" dirty="0" smtClean="0"/>
                        <a:t>16</a:t>
                      </a:r>
                      <a:r>
                        <a:rPr lang="fr-FR" sz="2400" dirty="0" smtClean="0"/>
                        <a:t> (8 %)</a:t>
                      </a:r>
                      <a:endParaRPr lang="fr-F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612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contamination </a:t>
            </a:r>
            <a:r>
              <a:rPr lang="fr-FR" sz="4000" dirty="0"/>
              <a:t>des </a:t>
            </a:r>
            <a:r>
              <a:rPr lang="fr-FR" sz="4000" dirty="0" smtClean="0"/>
              <a:t>hommes ASS</a:t>
            </a:r>
            <a:endParaRPr lang="fr-FR" sz="4000" dirty="0"/>
          </a:p>
        </p:txBody>
      </p:sp>
      <p:pic>
        <p:nvPicPr>
          <p:cNvPr id="1026" name="Picture 2" descr="\\sls-nas01\users\4068746\Mes documents\Alexandre BRUN\Etude_en_cours\Corevih\RA2017\presentation_epidemio\Sortie\diapo32_fdr_ass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3705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35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CD4 au dépistage par population</a:t>
            </a:r>
            <a:endParaRPr lang="fr-FR" sz="4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64565"/>
              </p:ext>
            </p:extLst>
          </p:nvPr>
        </p:nvGraphicFramePr>
        <p:xfrm>
          <a:off x="209550" y="707886"/>
          <a:ext cx="8686800" cy="569291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00500"/>
                <a:gridCol w="2286000"/>
                <a:gridCol w="2400300"/>
              </a:tblGrid>
              <a:tr h="377964">
                <a:tc gridSpan="3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CD4</a:t>
                      </a:r>
                      <a:endParaRPr lang="fr-F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Effectif</a:t>
                      </a:r>
                      <a:endParaRPr lang="fr-F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/>
                        <a:t>Pourcentage</a:t>
                      </a:r>
                      <a:endParaRPr lang="fr-FR" sz="2400" b="1" dirty="0"/>
                    </a:p>
                  </a:txBody>
                  <a:tcPr anchor="ctr"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&lt; 200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141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27.0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[200:350[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19.4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[350:500[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123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23.6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&gt;=</a:t>
                      </a:r>
                      <a:r>
                        <a:rPr lang="fr-FR" sz="2400" baseline="0" dirty="0" smtClean="0"/>
                        <a:t> 500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157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30.1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Total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522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100.0</a:t>
                      </a:r>
                      <a:endParaRPr lang="fr-FR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NA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-</a:t>
                      </a:r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Prise en charge tardive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470705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CD4 &lt;</a:t>
                      </a:r>
                      <a:r>
                        <a:rPr lang="fr-FR" sz="2400" baseline="0" dirty="0" smtClean="0"/>
                        <a:t> 350 ou SIDA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247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43.5</a:t>
                      </a:r>
                      <a:endParaRPr lang="fr-FR" sz="2400" dirty="0"/>
                    </a:p>
                  </a:txBody>
                  <a:tcPr/>
                </a:tc>
              </a:tr>
              <a:tr h="542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/>
                        <a:t>CD4 &lt; 200 ou </a:t>
                      </a:r>
                      <a:r>
                        <a:rPr lang="fr-FR" sz="2400" baseline="0" dirty="0" smtClean="0"/>
                        <a:t>SIDA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150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26.4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2827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\\sls-nas01\users\4068746\Mes documents\Alexandre BRUN\Etude_en_cours\Corevih\RA2017\presentation_epidemio\Sortie\diapo34_CD4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3943"/>
            <a:ext cx="9144000" cy="625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CD4 au dépistage par population 2017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2528265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37</a:t>
            </a:fld>
            <a:endParaRPr lang="fr-FR" dirty="0"/>
          </a:p>
        </p:txBody>
      </p:sp>
      <p:pic>
        <p:nvPicPr>
          <p:cNvPr id="3075" name="Picture 3" descr="\\sls-nas01\users\4068746\Mes documents\Alexandre BRUN\Etude_en_cours\Corevih\RA2017\presentation_epidemio\Sortie\diapo35_CD4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Evolution des CD4 au dépistage par population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243763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38</a:t>
            </a:fld>
            <a:endParaRPr lang="fr-FR" dirty="0"/>
          </a:p>
        </p:txBody>
      </p:sp>
      <p:pic>
        <p:nvPicPr>
          <p:cNvPr id="1026" name="Picture 2" descr="\\sls-nas01\users\4068746\Mes documents\Alexandre BRUN\Etude_en_cours\Corevih\RA2017\presentation_epidemio\Sortie\diapo40_Prise_en_charge_tardive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0" y="-800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Prise en charge tardive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3701945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39</a:t>
            </a:fld>
            <a:endParaRPr lang="fr-FR" dirty="0"/>
          </a:p>
        </p:txBody>
      </p:sp>
      <p:pic>
        <p:nvPicPr>
          <p:cNvPr id="4099" name="Picture 3" descr="\\sls-nas01\users\4068746\Mes documents\Alexandre BRUN\Etude_en_cours\Corevih\RA2017\presentation_epidemio\Sortie\diapo36_del_trt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43" y="599679"/>
            <a:ext cx="8955314" cy="612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0" y="-8007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Délais de mise sous traitement (en jours)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6451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Démographiques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70851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ls-nas01\users\4068746\Mes documents\Alexandre BRUN\Etude_en_cours\Corevih\RA2017\presentation_epidemio\Sortie\diapo37_2_schemaL1_nvxdiag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3418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40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combinaison en première ligne </a:t>
            </a:r>
          </a:p>
          <a:p>
            <a:pPr algn="ctr"/>
            <a:r>
              <a:rPr lang="fr-FR" sz="3200" dirty="0" smtClean="0"/>
              <a:t>des nouveaux diagnostics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1647371" y="5588001"/>
            <a:ext cx="703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  2012                                                2017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471855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41</a:t>
            </a:fld>
            <a:endParaRPr lang="fr-FR" dirty="0"/>
          </a:p>
        </p:txBody>
      </p:sp>
      <p:pic>
        <p:nvPicPr>
          <p:cNvPr id="6146" name="Picture 2" descr="\\sls-nas01\users\4068746\Mes documents\Alexandre BRUN\Etude_en_cours\Corevih\RA2017\presentation_epidemio\Sortie\diapo39_succes_combinaison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Succès des nouveaux diagnostics traités depuis plus de 6 mois en fonction du type de combinaison en première intention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33490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42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20142"/>
              </p:ext>
            </p:extLst>
          </p:nvPr>
        </p:nvGraphicFramePr>
        <p:xfrm>
          <a:off x="1546167" y="1077216"/>
          <a:ext cx="6051666" cy="527913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878677"/>
                <a:gridCol w="2177935"/>
                <a:gridCol w="1995054"/>
              </a:tblGrid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Effectif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Pourcentage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Eviplera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7.22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Triumeq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12.32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Stribild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2.82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Atripla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2.46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Genvoya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10.92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Prezista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30.81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Reyataz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0.70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Isentress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6.16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Tivicay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15.85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Truvada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274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48.24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Kivexa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2.11</a:t>
                      </a:r>
                      <a:endParaRPr lang="fr-FR" dirty="0"/>
                    </a:p>
                  </a:txBody>
                  <a:tcPr/>
                </a:tc>
              </a:tr>
              <a:tr h="377081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1.06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Type de molécules en première ligne</a:t>
            </a:r>
          </a:p>
          <a:p>
            <a:pPr algn="ctr"/>
            <a:r>
              <a:rPr lang="fr-FR" sz="3200" dirty="0" smtClean="0"/>
              <a:t>Des nouveaux diagnostics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383432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43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39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\\sls-nas01\users\4068746\Mes documents\Alexandre BRUN\Etude_en_cours\Corevih\RA2017\presentation_epidemio\Sortie\diapo4_Age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"/>
            <a:ext cx="9144000" cy="535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5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Age</a:t>
            </a:r>
            <a:endParaRPr lang="fr-FR" sz="4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04805"/>
              </p:ext>
            </p:extLst>
          </p:nvPr>
        </p:nvGraphicFramePr>
        <p:xfrm>
          <a:off x="101598" y="5604298"/>
          <a:ext cx="8953500" cy="115700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492250"/>
                <a:gridCol w="1492250"/>
                <a:gridCol w="1492250"/>
                <a:gridCol w="1492250"/>
                <a:gridCol w="1492250"/>
                <a:gridCol w="1492250"/>
              </a:tblGrid>
              <a:tr h="325930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Age 2017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Médiane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Min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562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12698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26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\\sls-nas01\users\4068746\Mes documents\Alexandre BRUN\Etude_en_cours\Corevih\RA2017\presentation_epidemio\Sortie\diapo5_sexe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56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6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Sexe</a:t>
            </a:r>
            <a:endParaRPr lang="fr-FR" sz="4000" dirty="0"/>
          </a:p>
        </p:txBody>
      </p:sp>
      <p:sp>
        <p:nvSpPr>
          <p:cNvPr id="5" name="ZoneTexte 4"/>
          <p:cNvSpPr txBox="1"/>
          <p:nvPr/>
        </p:nvSpPr>
        <p:spPr>
          <a:xfrm>
            <a:off x="88900" y="6350000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- 41 transgenres en 2017 (0.3%)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1336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sls-nas01\users\4068746\Mes documents\Alexandre BRUN\Etude_en_cours\Corevih\RA2017\presentation_epidemio\Sortie\diapo6_fdr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16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7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contamination</a:t>
            </a:r>
            <a:endParaRPr lang="fr-FR" sz="4000" dirty="0"/>
          </a:p>
        </p:txBody>
      </p:sp>
      <p:sp>
        <p:nvSpPr>
          <p:cNvPr id="8" name="ZoneTexte 7"/>
          <p:cNvSpPr txBox="1"/>
          <p:nvPr/>
        </p:nvSpPr>
        <p:spPr>
          <a:xfrm>
            <a:off x="88900" y="6350000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- 562 UDIV en 2017 (4.4%), 664 en 2012 (6.0%)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34976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\\sls-nas01\users\4068746\Mes documents\Alexandre BRUN\Etude_en_cours\Corevih\RA2017\presentation_epidemio\Sortie\diapo7_pays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469"/>
            <a:ext cx="9144000" cy="625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8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Pays de naissance</a:t>
            </a:r>
            <a:endParaRPr lang="fr-FR" sz="4000" dirty="0"/>
          </a:p>
        </p:txBody>
      </p:sp>
      <p:sp>
        <p:nvSpPr>
          <p:cNvPr id="8" name="ZoneTexte 7"/>
          <p:cNvSpPr txBox="1"/>
          <p:nvPr/>
        </p:nvSpPr>
        <p:spPr>
          <a:xfrm>
            <a:off x="88900" y="6350000"/>
            <a:ext cx="905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- 269 originaires des DOM en 2017 (5.8% des origines France)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2945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\\sls-nas01\users\4068746\Mes documents\Alexandre BRUN\Etude_en_cours\Corevih\RA2017\presentation_epidemio\Sortie\diapo8_fdr_ass_2017_ev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086"/>
            <a:ext cx="9161748" cy="626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30FD-8079-864E-89BC-EE548A80CF2E}" type="slidenum">
              <a:rPr lang="fr-FR" smtClean="0"/>
              <a:t>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Mode de contamination </a:t>
            </a:r>
            <a:r>
              <a:rPr lang="fr-FR" sz="4000" dirty="0"/>
              <a:t>des </a:t>
            </a:r>
            <a:r>
              <a:rPr lang="fr-FR" sz="4000" dirty="0" smtClean="0"/>
              <a:t>hommes ASS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4603692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69092</TotalTime>
  <Words>939</Words>
  <Application>Microsoft Office PowerPoint</Application>
  <PresentationFormat>Affichage à l'écran (4:3)</PresentationFormat>
  <Paragraphs>370</Paragraphs>
  <Slides>43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4" baseType="lpstr">
      <vt:lpstr>Thème Office</vt:lpstr>
      <vt:lpstr>Présentation des données épidémiologiques</vt:lpstr>
      <vt:lpstr>Caractéristiques de la file active</vt:lpstr>
      <vt:lpstr>Caractéristiques de la file active 2017</vt:lpstr>
      <vt:lpstr>données Démographiques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Description des patients sous traitement</vt:lpstr>
      <vt:lpstr>Présentation PowerPoint</vt:lpstr>
      <vt:lpstr>Présentation PowerPoint</vt:lpstr>
      <vt:lpstr>Présentation PowerPoint</vt:lpstr>
      <vt:lpstr>Présentation PowerPoint</vt:lpstr>
      <vt:lpstr>Description des patients VIH1 traités depuis + de 6 mois</vt:lpstr>
      <vt:lpstr>Présentation PowerPoint</vt:lpstr>
      <vt:lpstr>Présentation PowerPoint</vt:lpstr>
      <vt:lpstr>Présentation PowerPoint</vt:lpstr>
      <vt:lpstr>Description des patients VIH1 Naïfs depuis + de 3 mois</vt:lpstr>
      <vt:lpstr>Présentation PowerPoint</vt:lpstr>
      <vt:lpstr>Description des patients VIH2</vt:lpstr>
      <vt:lpstr>Présentation PowerPoint</vt:lpstr>
      <vt:lpstr>Description des nouveaux diagnostics</vt:lpstr>
      <vt:lpstr>Caractéristiques de la file active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</vt:lpstr>
    </vt:vector>
  </TitlesOfParts>
  <Company>Hopital Tenon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Willy Rozenbaum</dc:creator>
  <cp:lastModifiedBy>BRUN Alexandre</cp:lastModifiedBy>
  <cp:revision>380</cp:revision>
  <cp:lastPrinted>2017-03-21T11:40:14Z</cp:lastPrinted>
  <dcterms:created xsi:type="dcterms:W3CDTF">2015-03-31T14:33:07Z</dcterms:created>
  <dcterms:modified xsi:type="dcterms:W3CDTF">2019-04-03T10:44:58Z</dcterms:modified>
</cp:coreProperties>
</file>