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0"/>
  </p:notesMasterIdLst>
  <p:handoutMasterIdLst>
    <p:handoutMasterId r:id="rId51"/>
  </p:handoutMasterIdLst>
  <p:sldIdLst>
    <p:sldId id="276" r:id="rId2"/>
    <p:sldId id="257" r:id="rId3"/>
    <p:sldId id="258" r:id="rId4"/>
    <p:sldId id="277" r:id="rId5"/>
    <p:sldId id="256" r:id="rId6"/>
    <p:sldId id="310" r:id="rId7"/>
    <p:sldId id="311" r:id="rId8"/>
    <p:sldId id="321" r:id="rId9"/>
    <p:sldId id="312" r:id="rId10"/>
    <p:sldId id="313" r:id="rId11"/>
    <p:sldId id="314" r:id="rId12"/>
    <p:sldId id="315" r:id="rId13"/>
    <p:sldId id="300" r:id="rId14"/>
    <p:sldId id="278" r:id="rId15"/>
    <p:sldId id="267" r:id="rId16"/>
    <p:sldId id="268" r:id="rId17"/>
    <p:sldId id="269" r:id="rId18"/>
    <p:sldId id="288" r:id="rId19"/>
    <p:sldId id="279" r:id="rId20"/>
    <p:sldId id="270" r:id="rId21"/>
    <p:sldId id="271" r:id="rId22"/>
    <p:sldId id="272" r:id="rId23"/>
    <p:sldId id="285" r:id="rId24"/>
    <p:sldId id="273" r:id="rId25"/>
    <p:sldId id="286" r:id="rId26"/>
    <p:sldId id="274" r:id="rId27"/>
    <p:sldId id="287" r:id="rId28"/>
    <p:sldId id="299" r:id="rId29"/>
    <p:sldId id="275" r:id="rId30"/>
    <p:sldId id="316" r:id="rId31"/>
    <p:sldId id="280" r:id="rId32"/>
    <p:sldId id="317" r:id="rId33"/>
    <p:sldId id="284" r:id="rId34"/>
    <p:sldId id="318" r:id="rId35"/>
    <p:sldId id="322" r:id="rId36"/>
    <p:sldId id="319" r:id="rId37"/>
    <p:sldId id="320" r:id="rId38"/>
    <p:sldId id="290" r:id="rId39"/>
    <p:sldId id="291" r:id="rId40"/>
    <p:sldId id="292" r:id="rId41"/>
    <p:sldId id="301" r:id="rId42"/>
    <p:sldId id="306" r:id="rId43"/>
    <p:sldId id="293" r:id="rId44"/>
    <p:sldId id="307" r:id="rId45"/>
    <p:sldId id="308" r:id="rId46"/>
    <p:sldId id="294" r:id="rId47"/>
    <p:sldId id="295" r:id="rId48"/>
    <p:sldId id="298" r:id="rId49"/>
  </p:sldIdLst>
  <p:sldSz cx="9144000" cy="6858000" type="screen4x3"/>
  <p:notesSz cx="9929813" cy="679926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7365" autoAdjust="0"/>
  </p:normalViewPr>
  <p:slideViewPr>
    <p:cSldViewPr snapToGrid="0" snapToObjects="1">
      <p:cViewPr>
        <p:scale>
          <a:sx n="66" d="100"/>
          <a:sy n="66" d="100"/>
        </p:scale>
        <p:origin x="-3114" y="-11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-3846" y="-120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4599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8FE15-A495-468D-943C-86AE1B4B78A5}" type="datetimeFigureOut">
              <a:rPr lang="fr-FR" smtClean="0"/>
              <a:t>19/05/2020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4599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4D141-BC09-41F7-AEF9-287E6660B8D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2275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599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1A72B-6AA4-DB4A-869A-989155AC055C}" type="datetimeFigureOut">
              <a:rPr lang="fr-FR" smtClean="0"/>
              <a:t>19/05/2020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982" y="3229650"/>
            <a:ext cx="7943850" cy="3059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599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D1285-87BE-5541-ABC0-01D97CB9520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170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D4E8-6399-4636-8539-475D993B9EF7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559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4757-A5FA-43A5-A878-F68E968BDB4D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290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D858-0C5A-4C07-99DC-922D02E055B4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623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580F-CCC6-4A44-A343-FC18E9D1C303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949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D6A0-1131-4D21-A4D6-58731BBE1FDB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26717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44D1-F231-4084-9A2C-2FF41593B5F5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057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4B77-223C-433D-AE5E-CF95CB6E7784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698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3F4F-1325-4040-909B-FDC9A2F624A3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639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B665-6A1C-48B5-B173-B00D7569EC9B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76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3B1C-EC1B-4A61-9EEE-0286E3C27432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799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91BD-C57B-4FE9-BF55-56637C2674C0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7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ED6A0-1131-4D21-A4D6-58731BBE1FDB}" type="datetime1">
              <a:rPr lang="fr-FR" smtClean="0"/>
              <a:t>19/05/2020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973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des données épidémiologiques 2019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1483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10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Mode de contamination </a:t>
            </a:r>
            <a:r>
              <a:rPr lang="fr-FR" sz="4000" dirty="0"/>
              <a:t>des </a:t>
            </a:r>
            <a:r>
              <a:rPr lang="fr-FR" sz="4000" dirty="0" smtClean="0"/>
              <a:t>hommes ASS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529947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0694"/>
            <a:ext cx="9144000" cy="62507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11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Type de </a:t>
            </a:r>
            <a:r>
              <a:rPr lang="fr-FR" sz="4000" dirty="0" smtClean="0"/>
              <a:t>VIH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635387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12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/>
              <a:t>Co-infection</a:t>
            </a:r>
            <a:endParaRPr lang="fr-FR" sz="40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500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13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Hépatite C en 2019</a:t>
            </a:r>
            <a:endParaRPr lang="fr-FR" sz="4000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1030514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fr-FR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sz="2800" b="1" dirty="0" smtClean="0">
                <a:solidFill>
                  <a:srgbClr val="FF0000"/>
                </a:solidFill>
              </a:rPr>
              <a:t>1007 </a:t>
            </a:r>
            <a:r>
              <a:rPr lang="fr-FR" sz="2800" dirty="0" smtClean="0"/>
              <a:t>patients </a:t>
            </a:r>
            <a:r>
              <a:rPr lang="fr-FR" sz="2800" dirty="0" err="1" smtClean="0"/>
              <a:t>co</a:t>
            </a:r>
            <a:r>
              <a:rPr lang="fr-FR" sz="2800" dirty="0" smtClean="0"/>
              <a:t>-infectés VIH-VHC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8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800" b="1" dirty="0" smtClean="0">
                <a:solidFill>
                  <a:srgbClr val="FF0000"/>
                </a:solidFill>
              </a:rPr>
              <a:t>873 (87%) </a:t>
            </a:r>
            <a:r>
              <a:rPr lang="fr-FR" sz="2800" dirty="0" smtClean="0"/>
              <a:t>patients avec une dernière CV VHC indétectable ou une réponse virologique prolongée au traitement 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8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800" b="1" dirty="0" smtClean="0">
                <a:solidFill>
                  <a:srgbClr val="FF0000"/>
                </a:solidFill>
              </a:rPr>
              <a:t>72 (7%) </a:t>
            </a:r>
            <a:r>
              <a:rPr lang="fr-FR" sz="2800" dirty="0" smtClean="0"/>
              <a:t>patients avec un antécédent de traitement et une charge virale postérieur au dernier traitement détectable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fr-FR" sz="2800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069861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patients sous traitement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6412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15</a:t>
            </a:fld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377042"/>
              </p:ext>
            </p:extLst>
          </p:nvPr>
        </p:nvGraphicFramePr>
        <p:xfrm>
          <a:off x="116113" y="234579"/>
          <a:ext cx="8926287" cy="648689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154425"/>
                <a:gridCol w="1932911"/>
                <a:gridCol w="1838951"/>
              </a:tblGrid>
              <a:tr h="595142">
                <a:tc gridSpan="3"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Résumé</a:t>
                      </a:r>
                      <a:endParaRPr lang="fr-FR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2119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4394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</a:t>
                      </a:r>
                      <a:r>
                        <a:rPr lang="fr-FR" baseline="0" dirty="0" smtClean="0"/>
                        <a:t> suivis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11489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</a:tr>
              <a:tr h="402728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débutants des ARV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587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5.11</a:t>
                      </a:r>
                      <a:endParaRPr lang="fr-FR" dirty="0"/>
                    </a:p>
                  </a:txBody>
                  <a:tcPr/>
                </a:tc>
              </a:tr>
              <a:tr h="417643">
                <a:tc>
                  <a:txBody>
                    <a:bodyPr/>
                    <a:lstStyle/>
                    <a:p>
                      <a:r>
                        <a:rPr lang="fr-FR" dirty="0" smtClean="0"/>
                        <a:t>Nombre</a:t>
                      </a:r>
                      <a:r>
                        <a:rPr lang="fr-FR" baseline="0" dirty="0" smtClean="0"/>
                        <a:t> de patients traités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11236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97.80</a:t>
                      </a:r>
                      <a:endParaRPr lang="fr-FR" dirty="0"/>
                    </a:p>
                  </a:txBody>
                  <a:tcPr/>
                </a:tc>
              </a:tr>
              <a:tr h="434050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traités depuis + de 6 mois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10964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95.43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Nombre de patients VIH1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11282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98.20</a:t>
                      </a:r>
                      <a:endParaRPr lang="fr-FR" b="1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 VIH1 traités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11092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98.32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 VIH1 traités depuis + de 6 mois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10827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95.97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VIH1 naïf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0.80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9377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Nombre de patients VIH2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175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1.52</a:t>
                      </a:r>
                      <a:endParaRPr lang="fr-FR" b="1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 VIH2 traités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67.43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 VIH2 traités depuis + de 6 mois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65.71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VIH2 naïf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22.86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222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16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Données immuno-virologiques non renseignées (patients traités depuis + de 6 mois)</a:t>
            </a:r>
            <a:endParaRPr lang="fr-FR" sz="32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052411"/>
              </p:ext>
            </p:extLst>
          </p:nvPr>
        </p:nvGraphicFramePr>
        <p:xfrm>
          <a:off x="304800" y="1323439"/>
          <a:ext cx="8592456" cy="474881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773714"/>
                <a:gridCol w="2307772"/>
                <a:gridCol w="2510970"/>
              </a:tblGrid>
              <a:tr h="1071418"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Effectif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Pourcentage</a:t>
                      </a:r>
                      <a:endParaRPr lang="fr-FR" sz="2400" dirty="0"/>
                    </a:p>
                  </a:txBody>
                  <a:tcPr anchor="ctr"/>
                </a:tc>
              </a:tr>
              <a:tr h="1225798"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/>
                        <a:t>CV non renseignés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80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0.73</a:t>
                      </a:r>
                      <a:endParaRPr lang="fr-FR" sz="2400" dirty="0"/>
                    </a:p>
                  </a:txBody>
                  <a:tcPr anchor="ctr"/>
                </a:tc>
              </a:tr>
              <a:tr h="1225798"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/>
                        <a:t>CD4 non renseignés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201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1.83</a:t>
                      </a:r>
                      <a:endParaRPr lang="fr-FR" sz="2400" dirty="0"/>
                    </a:p>
                  </a:txBody>
                  <a:tcPr anchor="ctr"/>
                </a:tc>
              </a:tr>
              <a:tr h="1225798"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/>
                        <a:t>CD4 et CV non renseignés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567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5.17</a:t>
                      </a:r>
                      <a:endParaRPr lang="fr-FR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514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0694"/>
            <a:ext cx="9144000" cy="62507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17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Cascade de soins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653724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18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Cascade de soins 2019 par population</a:t>
            </a:r>
            <a:endParaRPr lang="fr-FR" sz="4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083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patients VIH1 traités depuis + de 6 mois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120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607219"/>
            <a:ext cx="9144000" cy="625078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Caractéristiques de la file active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9587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20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Succès et échec thérapeutique des patients VIH1 traités depuis + de 6 mois</a:t>
            </a:r>
            <a:endParaRPr lang="fr-FR" sz="32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472448"/>
              </p:ext>
            </p:extLst>
          </p:nvPr>
        </p:nvGraphicFramePr>
        <p:xfrm>
          <a:off x="290286" y="1237341"/>
          <a:ext cx="8534400" cy="487317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875314"/>
                <a:gridCol w="2365829"/>
                <a:gridCol w="2293257"/>
              </a:tblGrid>
              <a:tr h="1218293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Effectif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Pourcentage</a:t>
                      </a:r>
                      <a:endParaRPr lang="fr-FR" sz="2400" dirty="0"/>
                    </a:p>
                  </a:txBody>
                  <a:tcPr anchor="ctr"/>
                </a:tc>
              </a:tr>
              <a:tr h="121829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CV &lt;= 50</a:t>
                      </a:r>
                    </a:p>
                    <a:p>
                      <a:endParaRPr lang="fr-FR" sz="2400" dirty="0" smtClean="0"/>
                    </a:p>
                    <a:p>
                      <a:r>
                        <a:rPr lang="fr-FR" sz="2400" dirty="0" smtClean="0"/>
                        <a:t>                                   N = 10213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9245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90.52</a:t>
                      </a:r>
                      <a:endParaRPr lang="fr-FR" sz="2400" dirty="0"/>
                    </a:p>
                  </a:txBody>
                  <a:tcPr anchor="ctr"/>
                </a:tc>
              </a:tr>
              <a:tr h="121829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CV &lt;= 50 et CD4 &gt; 500</a:t>
                      </a:r>
                    </a:p>
                    <a:p>
                      <a:endParaRPr lang="fr-FR" sz="2400" dirty="0" smtClean="0"/>
                    </a:p>
                    <a:p>
                      <a:r>
                        <a:rPr lang="fr-FR" sz="2400" dirty="0" smtClean="0"/>
                        <a:t>                                   N = 10014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6485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64.76</a:t>
                      </a:r>
                      <a:endParaRPr lang="fr-FR" sz="2400" dirty="0"/>
                    </a:p>
                  </a:txBody>
                  <a:tcPr anchor="ctr"/>
                </a:tc>
              </a:tr>
              <a:tr h="121829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CV &gt; 10000 et CD4</a:t>
                      </a:r>
                      <a:r>
                        <a:rPr lang="fr-FR" sz="2400" baseline="0" dirty="0" smtClean="0"/>
                        <a:t> &lt; 200</a:t>
                      </a:r>
                    </a:p>
                    <a:p>
                      <a:endParaRPr lang="fr-FR" sz="2400" baseline="0" dirty="0" smtClean="0"/>
                    </a:p>
                    <a:p>
                      <a:r>
                        <a:rPr lang="fr-FR" sz="2400" baseline="0" dirty="0" smtClean="0"/>
                        <a:t>                                   N = 10014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71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0.71</a:t>
                      </a:r>
                      <a:endParaRPr lang="fr-FR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864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3609"/>
            <a:ext cx="9144000" cy="62507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21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Type de combinaison des patients VIH1 </a:t>
            </a:r>
          </a:p>
          <a:p>
            <a:pPr algn="ctr"/>
            <a:r>
              <a:rPr lang="fr-FR" sz="3200" dirty="0" smtClean="0"/>
              <a:t>traités depuis + de 6 mois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1647371" y="5588001"/>
            <a:ext cx="703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 2018                                                2019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022166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22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Type de molécules des patients VIH1 </a:t>
            </a:r>
          </a:p>
          <a:p>
            <a:pPr algn="ctr"/>
            <a:r>
              <a:rPr lang="fr-FR" sz="3200" dirty="0" smtClean="0"/>
              <a:t>traités depuis + de 6 mois</a:t>
            </a:r>
            <a:endParaRPr lang="fr-FR" sz="32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623130"/>
              </p:ext>
            </p:extLst>
          </p:nvPr>
        </p:nvGraphicFramePr>
        <p:xfrm>
          <a:off x="261257" y="987882"/>
          <a:ext cx="8621484" cy="578336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286959"/>
                <a:gridCol w="1491961"/>
                <a:gridCol w="1491961"/>
                <a:gridCol w="1491961"/>
                <a:gridCol w="1491961"/>
                <a:gridCol w="1366681"/>
              </a:tblGrid>
              <a:tr h="3770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2018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2019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Evolution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Pourcentage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Pourcentage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Eviplera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934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8.64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661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6.03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- 29.2 %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Triumeq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1797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16.63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1662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15.16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- 07.5 %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Stribild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380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3.52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260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2.37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- 31.6 %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Atripla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645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5.97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565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5.15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- 12.4 %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Genvoya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1629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15.07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1133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10.33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- 30.4 %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Biktarvy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111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1.03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1430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13.04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00B050"/>
                          </a:solidFill>
                        </a:rPr>
                        <a:t>+ 1188.3 %</a:t>
                      </a:r>
                      <a:endParaRPr lang="fr-FR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45177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Prezista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1981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18.33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1674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15.27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- 15.5 %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Reyataz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346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3.20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227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2.07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- 34.4 %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Isentress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847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7.84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693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6.32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- 18.2 %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Tivicay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866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8.01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7.30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- 07.6 %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Truvada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2411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22.31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2142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19.54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- 11.2 %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Kivexa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845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7.82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702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6.40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-16.9 %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282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patients VIH1 Naïfs depuis + de 3 mois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7943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327208"/>
              </p:ext>
            </p:extLst>
          </p:nvPr>
        </p:nvGraphicFramePr>
        <p:xfrm>
          <a:off x="153134" y="4875710"/>
          <a:ext cx="8787665" cy="184576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757533"/>
                <a:gridCol w="1757533"/>
                <a:gridCol w="1757533"/>
                <a:gridCol w="1757533"/>
                <a:gridCol w="1757533"/>
              </a:tblGrid>
              <a:tr h="583494">
                <a:tc gridSpan="5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Durée de suivis des patients détectables (en Année)</a:t>
                      </a:r>
                      <a:endParaRPr lang="fr-FR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31136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Médiane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Q1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Q3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Min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Max</a:t>
                      </a:r>
                      <a:endParaRPr lang="fr-FR" sz="2000" b="1" dirty="0"/>
                    </a:p>
                  </a:txBody>
                  <a:tcPr anchor="ctr"/>
                </a:tc>
              </a:tr>
              <a:tr h="63113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0.9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13.2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0.25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35</a:t>
                      </a:r>
                      <a:endParaRPr lang="fr-FR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24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naïfs VIH1 (depuis + de 3mois)</a:t>
            </a:r>
            <a:endParaRPr lang="fr-FR" sz="4000" dirty="0"/>
          </a:p>
        </p:txBody>
      </p:sp>
      <p:sp>
        <p:nvSpPr>
          <p:cNvPr id="6" name="ZoneTexte 5"/>
          <p:cNvSpPr txBox="1"/>
          <p:nvPr/>
        </p:nvSpPr>
        <p:spPr>
          <a:xfrm>
            <a:off x="211014" y="720726"/>
            <a:ext cx="855784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400" b="1" dirty="0" smtClean="0"/>
              <a:t>90 (0.8 %) </a:t>
            </a:r>
            <a:r>
              <a:rPr lang="fr-FR" sz="2400" dirty="0" smtClean="0"/>
              <a:t>patients VIH1 naïf depuis + de 3 mois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2200" b="1" dirty="0" smtClean="0">
                <a:solidFill>
                  <a:srgbClr val="FF0000"/>
                </a:solidFill>
              </a:rPr>
              <a:t>83</a:t>
            </a:r>
            <a:r>
              <a:rPr lang="fr-FR" sz="2200" dirty="0" smtClean="0">
                <a:solidFill>
                  <a:srgbClr val="FF0000"/>
                </a:solidFill>
              </a:rPr>
              <a:t> en 2018 : +</a:t>
            </a:r>
            <a:r>
              <a:rPr lang="fr-FR" sz="2200" b="1" dirty="0" smtClean="0">
                <a:solidFill>
                  <a:srgbClr val="FF0000"/>
                </a:solidFill>
              </a:rPr>
              <a:t> 8.4 %</a:t>
            </a:r>
          </a:p>
          <a:p>
            <a:endParaRPr lang="fr-F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400" b="1" dirty="0" smtClean="0"/>
              <a:t>39 (49 %) </a:t>
            </a:r>
            <a:r>
              <a:rPr lang="fr-FR" sz="2400" dirty="0" smtClean="0"/>
              <a:t>originaires d’Afrique sub-saharienne, </a:t>
            </a:r>
            <a:r>
              <a:rPr lang="fr-FR" sz="2400" b="1" dirty="0" smtClean="0"/>
              <a:t>28 (35 %) </a:t>
            </a:r>
            <a:r>
              <a:rPr lang="fr-FR" sz="2400" dirty="0" smtClean="0"/>
              <a:t>de France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400" b="1" dirty="0" smtClean="0"/>
              <a:t>4 (6 %) </a:t>
            </a:r>
            <a:r>
              <a:rPr lang="fr-FR" sz="2400" dirty="0" smtClean="0"/>
              <a:t>avec des CD4 &lt; 200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2200" b="1" dirty="0" smtClean="0">
                <a:solidFill>
                  <a:srgbClr val="FF0000"/>
                </a:solidFill>
              </a:rPr>
              <a:t>2 (2.74%) </a:t>
            </a:r>
            <a:r>
              <a:rPr lang="fr-FR" sz="2200" dirty="0" smtClean="0">
                <a:solidFill>
                  <a:srgbClr val="FF0000"/>
                </a:solidFill>
              </a:rPr>
              <a:t>en 2018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400" dirty="0"/>
          </a:p>
          <a:p>
            <a:pPr marL="285750" lvl="1" indent="-285750">
              <a:buFont typeface="Arial" pitchFamily="34" charset="0"/>
              <a:buChar char="•"/>
            </a:pPr>
            <a:r>
              <a:rPr lang="fr-FR" sz="2400" b="1" dirty="0" smtClean="0"/>
              <a:t>38 (55 %) </a:t>
            </a:r>
            <a:r>
              <a:rPr lang="fr-FR" sz="2400" dirty="0"/>
              <a:t>avec une CV détectable (&gt; 50)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2200" b="1" dirty="0" smtClean="0">
                <a:solidFill>
                  <a:srgbClr val="FF0000"/>
                </a:solidFill>
              </a:rPr>
              <a:t>37 (50.0 %) </a:t>
            </a:r>
            <a:r>
              <a:rPr lang="fr-FR" sz="2200" dirty="0" smtClean="0">
                <a:solidFill>
                  <a:srgbClr val="FF0000"/>
                </a:solidFill>
              </a:rPr>
              <a:t>en 2018</a:t>
            </a:r>
            <a:endParaRPr lang="fr-FR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415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patients VIH2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7839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26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VIH2</a:t>
            </a:r>
            <a:endParaRPr lang="fr-FR" sz="4000" dirty="0"/>
          </a:p>
        </p:txBody>
      </p:sp>
      <p:sp>
        <p:nvSpPr>
          <p:cNvPr id="6" name="ZoneTexte 5"/>
          <p:cNvSpPr txBox="1"/>
          <p:nvPr/>
        </p:nvSpPr>
        <p:spPr>
          <a:xfrm>
            <a:off x="105508" y="719609"/>
            <a:ext cx="885092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200" b="1" dirty="0" smtClean="0"/>
              <a:t>175</a:t>
            </a:r>
            <a:r>
              <a:rPr lang="fr-FR" sz="2200" dirty="0" smtClean="0"/>
              <a:t> (1.5%) patients VIH2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200" dirty="0"/>
              <a:t>Médiane d'âge </a:t>
            </a:r>
            <a:r>
              <a:rPr lang="fr-FR" sz="2200" b="1" dirty="0" smtClean="0"/>
              <a:t>54 </a:t>
            </a:r>
            <a:r>
              <a:rPr lang="fr-FR" sz="2200" b="1" dirty="0"/>
              <a:t>ans </a:t>
            </a:r>
            <a:r>
              <a:rPr lang="fr-FR" sz="2200" dirty="0"/>
              <a:t>(Corevih  </a:t>
            </a:r>
            <a:r>
              <a:rPr lang="fr-FR" sz="2200" dirty="0" smtClean="0"/>
              <a:t>49 </a:t>
            </a:r>
            <a:r>
              <a:rPr lang="fr-FR" sz="2200" dirty="0"/>
              <a:t>ans</a:t>
            </a:r>
            <a:r>
              <a:rPr lang="fr-FR" sz="2200" dirty="0" smtClean="0"/>
              <a:t>), </a:t>
            </a:r>
            <a:r>
              <a:rPr lang="fr-FR" sz="2200" b="1" dirty="0" smtClean="0"/>
              <a:t>163</a:t>
            </a:r>
            <a:r>
              <a:rPr lang="fr-FR" sz="2200" dirty="0" smtClean="0"/>
              <a:t> (93.1 %) originaires d'Afrique sub-saharienne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200" b="1" dirty="0" smtClean="0"/>
              <a:t>118</a:t>
            </a:r>
            <a:r>
              <a:rPr lang="fr-FR" sz="2200" dirty="0" smtClean="0"/>
              <a:t>(67.4 %) patients traités, </a:t>
            </a:r>
            <a:r>
              <a:rPr lang="fr-FR" sz="2200" b="1" dirty="0" smtClean="0"/>
              <a:t>115</a:t>
            </a:r>
            <a:r>
              <a:rPr lang="fr-FR" sz="2200" dirty="0" smtClean="0"/>
              <a:t> (65.7 %) traités depuis plus de 6 mois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endParaRPr lang="fr-FR" sz="22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endParaRPr lang="fr-FR" sz="22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200" b="1" dirty="0" smtClean="0"/>
              <a:t>40</a:t>
            </a:r>
            <a:r>
              <a:rPr lang="fr-FR" sz="2200" dirty="0" smtClean="0"/>
              <a:t> </a:t>
            </a:r>
            <a:r>
              <a:rPr lang="fr-FR" sz="2200" dirty="0"/>
              <a:t>(</a:t>
            </a:r>
            <a:r>
              <a:rPr lang="fr-FR" sz="2200" dirty="0" smtClean="0"/>
              <a:t>22.9 </a:t>
            </a:r>
            <a:r>
              <a:rPr lang="fr-FR" sz="2200" dirty="0"/>
              <a:t>%) patients naïfs </a:t>
            </a:r>
            <a:r>
              <a:rPr lang="fr-FR" sz="2200" dirty="0" smtClean="0"/>
              <a:t>depuis + de 3 mois</a:t>
            </a:r>
            <a:endParaRPr lang="fr-FR" sz="2200" dirty="0"/>
          </a:p>
          <a:p>
            <a:r>
              <a:rPr lang="fr-FR" sz="22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endParaRPr lang="fr-FR" sz="22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endParaRPr lang="fr-FR" sz="22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62196"/>
              </p:ext>
            </p:extLst>
          </p:nvPr>
        </p:nvGraphicFramePr>
        <p:xfrm>
          <a:off x="1148863" y="2868176"/>
          <a:ext cx="7174524" cy="147459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391508"/>
                <a:gridCol w="2391508"/>
                <a:gridCol w="2391508"/>
              </a:tblGrid>
              <a:tr h="37731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Statut immuno-virologiques des patients VIH2 traités depuis + de 6 mois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966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Effectif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Pourcentage</a:t>
                      </a:r>
                      <a:endParaRPr lang="fr-FR" sz="1600" b="1" dirty="0"/>
                    </a:p>
                  </a:txBody>
                  <a:tcPr/>
                </a:tc>
              </a:tr>
              <a:tr h="3482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CD4</a:t>
                      </a:r>
                      <a:r>
                        <a:rPr lang="fr-FR" b="1" baseline="0" dirty="0" smtClean="0"/>
                        <a:t> &lt; 200         </a:t>
                      </a:r>
                      <a:r>
                        <a:rPr lang="fr-FR" baseline="0" dirty="0" smtClean="0"/>
                        <a:t>(NA = 6)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6.4</a:t>
                      </a:r>
                      <a:endParaRPr lang="fr-FR" dirty="0"/>
                    </a:p>
                  </a:txBody>
                  <a:tcPr/>
                </a:tc>
              </a:tr>
              <a:tr h="3482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CV &gt; 50             </a:t>
                      </a:r>
                      <a:r>
                        <a:rPr lang="fr-FR" dirty="0" smtClean="0"/>
                        <a:t>(NA= 19)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3.1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887435"/>
              </p:ext>
            </p:extLst>
          </p:nvPr>
        </p:nvGraphicFramePr>
        <p:xfrm>
          <a:off x="1148863" y="4909072"/>
          <a:ext cx="7174524" cy="147459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391508"/>
                <a:gridCol w="2391508"/>
                <a:gridCol w="2391508"/>
              </a:tblGrid>
              <a:tr h="37731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Statut immuno-virologiques des patients VIH2</a:t>
                      </a:r>
                      <a:r>
                        <a:rPr lang="fr-FR" sz="1800" baseline="0" dirty="0" smtClean="0"/>
                        <a:t> naïfs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966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Effectif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Pourcentage</a:t>
                      </a:r>
                      <a:endParaRPr lang="fr-FR" sz="1600" b="1" dirty="0"/>
                    </a:p>
                  </a:txBody>
                  <a:tcPr/>
                </a:tc>
              </a:tr>
              <a:tr h="3482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CD4</a:t>
                      </a:r>
                      <a:r>
                        <a:rPr lang="fr-FR" b="1" baseline="0" dirty="0" smtClean="0"/>
                        <a:t> &lt; 200         </a:t>
                      </a:r>
                      <a:r>
                        <a:rPr lang="fr-FR" baseline="0" dirty="0" smtClean="0"/>
                        <a:t>(NA = 3)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2.7</a:t>
                      </a:r>
                      <a:endParaRPr lang="fr-FR" dirty="0"/>
                    </a:p>
                  </a:txBody>
                  <a:tcPr/>
                </a:tc>
              </a:tr>
              <a:tr h="3482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CV &gt; 50              </a:t>
                      </a:r>
                      <a:r>
                        <a:rPr lang="fr-FR" dirty="0" smtClean="0"/>
                        <a:t>(NA = 9)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6.5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0102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nouveaux diagnostics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3932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Caractéristiques de la file active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4450" y="5974486"/>
            <a:ext cx="9055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Pourcentage d’évolution par rapport à l’année précédente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400" b="1" dirty="0" smtClean="0"/>
              <a:t>-4%  </a:t>
            </a:r>
            <a:r>
              <a:rPr lang="fr-FR" sz="2400" dirty="0" smtClean="0"/>
              <a:t>entre 2014 et 2019</a:t>
            </a:r>
            <a:endParaRPr lang="fr-FR" sz="24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98"/>
          <a:stretch/>
        </p:blipFill>
        <p:spPr>
          <a:xfrm>
            <a:off x="0" y="711200"/>
            <a:ext cx="9144000" cy="526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911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29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diagnostics</a:t>
            </a:r>
            <a:endParaRPr lang="fr-FR" sz="40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6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</a:t>
            </a:fld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0"/>
          </a:xfrm>
        </p:spPr>
        <p:txBody>
          <a:bodyPr>
            <a:noAutofit/>
          </a:bodyPr>
          <a:lstStyle/>
          <a:p>
            <a:r>
              <a:rPr lang="fr-FR" sz="3300" dirty="0" smtClean="0"/>
              <a:t>Caractéristiques de la file active par centre en 2019</a:t>
            </a:r>
            <a:endParaRPr lang="fr-FR" sz="3300" dirty="0"/>
          </a:p>
        </p:txBody>
      </p:sp>
    </p:spTree>
    <p:extLst>
      <p:ext uri="{BB962C8B-B14F-4D97-AF65-F5344CB8AC3E}">
        <p14:creationId xmlns:p14="http://schemas.microsoft.com/office/powerpoint/2010/main" val="2068768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30</a:t>
            </a:fld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500691"/>
              </p:ext>
            </p:extLst>
          </p:nvPr>
        </p:nvGraphicFramePr>
        <p:xfrm>
          <a:off x="29030" y="644979"/>
          <a:ext cx="9114970" cy="6213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994"/>
                <a:gridCol w="1822994"/>
                <a:gridCol w="1822994"/>
                <a:gridCol w="1822994"/>
                <a:gridCol w="1822994"/>
              </a:tblGrid>
              <a:tr h="327001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Centre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Nvx</a:t>
                      </a:r>
                      <a:r>
                        <a:rPr lang="fr-FR" sz="1400" baseline="0" dirty="0" smtClean="0"/>
                        <a:t> diagnostics 2018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Nvx</a:t>
                      </a:r>
                      <a:r>
                        <a:rPr lang="fr-FR" sz="1400" dirty="0" smtClean="0"/>
                        <a:t> diagnostics 2019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Différence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Evolution</a:t>
                      </a:r>
                      <a:endParaRPr lang="fr-FR" sz="1400" dirty="0"/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CHU Saint-Louis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182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160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-22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- 12</a:t>
                      </a: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 %</a:t>
                      </a:r>
                      <a:endParaRPr lang="fr-FR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CHU Lariboisière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71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50"/>
                          </a:solidFill>
                        </a:rPr>
                        <a:t>+ 6 %</a:t>
                      </a:r>
                      <a:endParaRPr lang="fr-FR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Sud-Est Francilien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50"/>
                          </a:solidFill>
                        </a:rPr>
                        <a:t>+ 34 %</a:t>
                      </a:r>
                      <a:endParaRPr lang="fr-FR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CHU Avicenne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-16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- 24 %</a:t>
                      </a:r>
                      <a:endParaRPr lang="fr-FR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Marne-la-Vallée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50"/>
                          </a:solidFill>
                        </a:rPr>
                        <a:t>+ 60 %</a:t>
                      </a:r>
                      <a:endParaRPr lang="fr-FR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Marc Jacquet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-  6 %</a:t>
                      </a:r>
                      <a:endParaRPr lang="fr-FR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CHI Robert </a:t>
                      </a:r>
                      <a:r>
                        <a:rPr lang="fr-FR" sz="1200" b="1" dirty="0" err="1" smtClean="0"/>
                        <a:t>Ballanger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- 21 %</a:t>
                      </a:r>
                      <a:endParaRPr lang="fr-FR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CHI Montfermeil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50"/>
                          </a:solidFill>
                        </a:rPr>
                        <a:t>+ 22 %</a:t>
                      </a:r>
                      <a:endParaRPr lang="fr-FR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Jean Verdier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-9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- 50 %</a:t>
                      </a:r>
                      <a:endParaRPr lang="fr-FR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Fontainebleau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50"/>
                          </a:solidFill>
                        </a:rPr>
                        <a:t>+ 500 %</a:t>
                      </a:r>
                      <a:endParaRPr lang="fr-FR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CHI André Grégoire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-11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- 65 %</a:t>
                      </a:r>
                      <a:endParaRPr lang="fr-FR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Meaux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- 33%</a:t>
                      </a:r>
                      <a:endParaRPr lang="fr-FR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CM </a:t>
                      </a:r>
                      <a:r>
                        <a:rPr lang="fr-FR" sz="1200" b="1" dirty="0" err="1" smtClean="0"/>
                        <a:t>Bligny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B050"/>
                          </a:solidFill>
                        </a:rPr>
                        <a:t>+ 0%</a:t>
                      </a:r>
                      <a:endParaRPr lang="fr-FR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René </a:t>
                      </a:r>
                      <a:r>
                        <a:rPr lang="fr-FR" sz="1200" b="1" dirty="0" err="1" smtClean="0"/>
                        <a:t>Arbeltier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CHG Longjumeau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8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- 100 %</a:t>
                      </a:r>
                      <a:endParaRPr lang="fr-FR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Nemours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Arpajon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</a:t>
                      </a:r>
                      <a:r>
                        <a:rPr lang="fr-FR" sz="1200" b="1" dirty="0" err="1" smtClean="0"/>
                        <a:t>Juvisy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Montereau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</a:tr>
              <a:tr h="294301"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CH Sud Essonne</a:t>
                      </a:r>
                      <a:endParaRPr lang="fr-F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diagnostics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5324628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16" y="285285"/>
            <a:ext cx="9144000" cy="5357813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31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Age</a:t>
            </a:r>
            <a:endParaRPr lang="fr-FR" sz="40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373718"/>
              </p:ext>
            </p:extLst>
          </p:nvPr>
        </p:nvGraphicFramePr>
        <p:xfrm>
          <a:off x="101598" y="5643098"/>
          <a:ext cx="8953500" cy="115700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492250"/>
                <a:gridCol w="1492250"/>
                <a:gridCol w="1492250"/>
                <a:gridCol w="1492250"/>
                <a:gridCol w="1492250"/>
                <a:gridCol w="1492250"/>
              </a:tblGrid>
              <a:tr h="325930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au diagnostic 2019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56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Médiane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</a:tr>
              <a:tr h="3956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451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612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32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Sexe</a:t>
            </a:r>
            <a:endParaRPr lang="fr-FR" sz="40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829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33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Différence Homme/Femme</a:t>
            </a:r>
            <a:endParaRPr lang="fr-FR" sz="4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909415"/>
              </p:ext>
            </p:extLst>
          </p:nvPr>
        </p:nvGraphicFramePr>
        <p:xfrm>
          <a:off x="171450" y="752336"/>
          <a:ext cx="8801100" cy="528651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208734"/>
                <a:gridCol w="2273618"/>
                <a:gridCol w="3318748"/>
              </a:tblGrid>
              <a:tr h="72157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Homme</a:t>
                      </a:r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Femme</a:t>
                      </a:r>
                      <a:endParaRPr lang="fr-FR" sz="3200" dirty="0"/>
                    </a:p>
                  </a:txBody>
                  <a:tcPr anchor="ctr"/>
                </a:tc>
              </a:tr>
              <a:tr h="1466457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36</a:t>
                      </a:r>
                    </a:p>
                    <a:p>
                      <a:pPr algn="ctr"/>
                      <a:r>
                        <a:rPr lang="fr-FR" sz="2400" dirty="0" smtClean="0"/>
                        <a:t>(30-45)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Age médian</a:t>
                      </a:r>
                    </a:p>
                    <a:p>
                      <a:pPr algn="ctr"/>
                      <a:r>
                        <a:rPr lang="fr-FR" sz="2400" b="1" dirty="0" smtClean="0"/>
                        <a:t>(Q1-Q3)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37</a:t>
                      </a:r>
                    </a:p>
                    <a:p>
                      <a:pPr algn="ctr"/>
                      <a:r>
                        <a:rPr lang="fr-FR" sz="2400" dirty="0" smtClean="0"/>
                        <a:t>(28-48)</a:t>
                      </a:r>
                      <a:endParaRPr lang="fr-FR" sz="2400" dirty="0"/>
                    </a:p>
                  </a:txBody>
                  <a:tcPr anchor="ctr"/>
                </a:tc>
              </a:tr>
              <a:tr h="1442805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Hétéro </a:t>
                      </a:r>
                      <a:r>
                        <a:rPr lang="fr-FR" sz="2400" b="1" dirty="0" smtClean="0"/>
                        <a:t>107</a:t>
                      </a:r>
                      <a:r>
                        <a:rPr lang="fr-FR" sz="2400" dirty="0" smtClean="0"/>
                        <a:t> (35 %)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aseline="0" dirty="0" smtClean="0"/>
                        <a:t>HSH </a:t>
                      </a:r>
                      <a:r>
                        <a:rPr lang="fr-FR" sz="2400" b="1" dirty="0" smtClean="0"/>
                        <a:t>180</a:t>
                      </a:r>
                      <a:r>
                        <a:rPr lang="fr-FR" sz="2400" baseline="0" dirty="0" smtClean="0"/>
                        <a:t> (58 %)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Mode de contamination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Hétéro </a:t>
                      </a:r>
                      <a:r>
                        <a:rPr lang="fr-FR" sz="2400" b="1" dirty="0" smtClean="0"/>
                        <a:t>137</a:t>
                      </a:r>
                      <a:r>
                        <a:rPr lang="fr-FR" sz="2400" dirty="0" smtClean="0"/>
                        <a:t> (96 %)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Homo/bi </a:t>
                      </a:r>
                      <a:r>
                        <a:rPr lang="fr-FR" sz="2400" b="1" dirty="0" smtClean="0"/>
                        <a:t>0</a:t>
                      </a:r>
                      <a:r>
                        <a:rPr lang="fr-FR" sz="2400" dirty="0" smtClean="0"/>
                        <a:t> (0 %)</a:t>
                      </a:r>
                      <a:endParaRPr lang="fr-FR" sz="2400" dirty="0"/>
                    </a:p>
                  </a:txBody>
                  <a:tcPr anchor="ctr"/>
                </a:tc>
              </a:tr>
              <a:tr h="16556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Afrique sub-saharienne</a:t>
                      </a:r>
                    </a:p>
                    <a:p>
                      <a:pPr algn="ctr"/>
                      <a:r>
                        <a:rPr lang="fr-FR" sz="2400" b="1" dirty="0" smtClean="0"/>
                        <a:t>93</a:t>
                      </a:r>
                      <a:r>
                        <a:rPr lang="fr-FR" sz="2400" dirty="0" smtClean="0"/>
                        <a:t> (31%)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France </a:t>
                      </a:r>
                      <a:r>
                        <a:rPr lang="fr-FR" sz="2400" b="1" dirty="0" smtClean="0"/>
                        <a:t>145</a:t>
                      </a:r>
                      <a:r>
                        <a:rPr lang="fr-FR" sz="2400" baseline="0" dirty="0" smtClean="0"/>
                        <a:t> (48 %)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Pays de naissance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Afrique sub-saharienne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/>
                        <a:t>120</a:t>
                      </a:r>
                      <a:r>
                        <a:rPr lang="fr-FR" sz="2400" dirty="0" smtClean="0"/>
                        <a:t> (84</a:t>
                      </a:r>
                      <a:r>
                        <a:rPr lang="fr-FR" sz="2400" baseline="0" dirty="0" smtClean="0"/>
                        <a:t> %)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France </a:t>
                      </a:r>
                      <a:r>
                        <a:rPr lang="fr-FR" sz="2400" b="1" dirty="0" smtClean="0"/>
                        <a:t>11</a:t>
                      </a:r>
                      <a:r>
                        <a:rPr lang="fr-FR" sz="2400" dirty="0" smtClean="0"/>
                        <a:t> (8 %)</a:t>
                      </a:r>
                      <a:endParaRPr lang="fr-FR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6122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34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Mode de </a:t>
            </a:r>
            <a:r>
              <a:rPr lang="fr-FR" sz="4000" dirty="0" smtClean="0"/>
              <a:t>contamination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6283489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543"/>
            <a:ext cx="9144000" cy="6306457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35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Mode de </a:t>
            </a:r>
            <a:r>
              <a:rPr lang="fr-FR" sz="4000" dirty="0" smtClean="0"/>
              <a:t>contamination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8489369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36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Pays de </a:t>
            </a:r>
            <a:r>
              <a:rPr lang="fr-FR" sz="4000" dirty="0" smtClean="0"/>
              <a:t>naissance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28471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37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Mode de contamination </a:t>
            </a:r>
            <a:r>
              <a:rPr lang="fr-FR" sz="4000" dirty="0"/>
              <a:t>des </a:t>
            </a:r>
            <a:r>
              <a:rPr lang="fr-FR" sz="4000" dirty="0" smtClean="0"/>
              <a:t>hommes ASS</a:t>
            </a:r>
            <a:endParaRPr lang="fr-FR" sz="40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4905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38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CD4 au dépistage</a:t>
            </a:r>
            <a:endParaRPr lang="fr-FR" sz="4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452115"/>
              </p:ext>
            </p:extLst>
          </p:nvPr>
        </p:nvGraphicFramePr>
        <p:xfrm>
          <a:off x="209550" y="707886"/>
          <a:ext cx="8686800" cy="569291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00500"/>
                <a:gridCol w="2286000"/>
                <a:gridCol w="2400300"/>
              </a:tblGrid>
              <a:tr h="377964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CD4</a:t>
                      </a:r>
                      <a:endParaRPr lang="fr-FR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Effectif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Pourcentage</a:t>
                      </a:r>
                      <a:endParaRPr lang="fr-FR" sz="2400" b="1" dirty="0"/>
                    </a:p>
                  </a:txBody>
                  <a:tcPr anchor="ctr"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&lt; 200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105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25.2</a:t>
                      </a:r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[200:350[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109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26.1</a:t>
                      </a:r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[350:500[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84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20.1</a:t>
                      </a:r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&gt;=</a:t>
                      </a:r>
                      <a:r>
                        <a:rPr lang="fr-FR" sz="2400" baseline="0" dirty="0" smtClean="0"/>
                        <a:t> 500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119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28.5</a:t>
                      </a:r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Total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417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100.0</a:t>
                      </a:r>
                      <a:endParaRPr lang="fr-FR" sz="2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NA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34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-</a:t>
                      </a:r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Prise en charge tardive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CD4 &lt;</a:t>
                      </a:r>
                      <a:r>
                        <a:rPr lang="fr-FR" sz="2400" baseline="0" dirty="0" smtClean="0"/>
                        <a:t> 350 ou SIDA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218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48.4</a:t>
                      </a:r>
                      <a:endParaRPr lang="fr-FR" sz="2400" dirty="0"/>
                    </a:p>
                  </a:txBody>
                  <a:tcPr/>
                </a:tc>
              </a:tr>
              <a:tr h="5421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CD4 &lt; 200 ou </a:t>
                      </a:r>
                      <a:r>
                        <a:rPr lang="fr-FR" sz="2400" baseline="0" dirty="0" smtClean="0"/>
                        <a:t>SIDA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119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26.4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2827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39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CD4 au dépistage par population 2019</a:t>
            </a:r>
            <a:endParaRPr lang="fr-FR" sz="4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26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Démographiques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70851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40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Evolution des CD4 au dépistage par population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5243763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41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-8007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Prise en charge tardive</a:t>
            </a:r>
            <a:endParaRPr lang="fr-FR" sz="4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1945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42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-800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Prise en charge tardive par population en 2019</a:t>
            </a:r>
            <a:endParaRPr lang="fr-FR" sz="36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78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43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-8007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Délais de mise sous traitement (en jours)</a:t>
            </a:r>
            <a:endParaRPr lang="fr-FR" sz="4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141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156"/>
            <a:ext cx="9144000" cy="62507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44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-8007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Délais de mise sous traitement par population </a:t>
            </a:r>
          </a:p>
          <a:p>
            <a:pPr algn="ctr"/>
            <a:r>
              <a:rPr lang="fr-FR" sz="3600" dirty="0" smtClean="0"/>
              <a:t>en 2019 (en jours)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5973708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45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-8007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Délais de mise sous traitement par centre </a:t>
            </a:r>
          </a:p>
          <a:p>
            <a:pPr algn="ctr"/>
            <a:r>
              <a:rPr lang="fr-FR" sz="3600" dirty="0" smtClean="0"/>
              <a:t>en 2018 (en jours)</a:t>
            </a:r>
            <a:endParaRPr lang="fr-FR" sz="36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219"/>
            <a:ext cx="9144000" cy="625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4120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3609"/>
            <a:ext cx="9144000" cy="62507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46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Type de combinaison en première ligne </a:t>
            </a:r>
          </a:p>
          <a:p>
            <a:pPr algn="ctr"/>
            <a:r>
              <a:rPr lang="fr-FR" sz="3200" dirty="0" smtClean="0"/>
              <a:t>des nouveaux diagnostics</a:t>
            </a:r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1647371" y="5588001"/>
            <a:ext cx="703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  2018                                                2019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471855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47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Type de molécules en première ligne</a:t>
            </a:r>
          </a:p>
          <a:p>
            <a:pPr algn="ctr"/>
            <a:r>
              <a:rPr lang="fr-FR" sz="3200" dirty="0" smtClean="0"/>
              <a:t>Des nouveaux diagnostics</a:t>
            </a:r>
            <a:endParaRPr lang="fr-FR" sz="32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876733"/>
              </p:ext>
            </p:extLst>
          </p:nvPr>
        </p:nvGraphicFramePr>
        <p:xfrm>
          <a:off x="261257" y="987882"/>
          <a:ext cx="8621484" cy="578336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286959"/>
                <a:gridCol w="1491961"/>
                <a:gridCol w="1491961"/>
                <a:gridCol w="1491961"/>
                <a:gridCol w="1491961"/>
                <a:gridCol w="1366681"/>
              </a:tblGrid>
              <a:tr h="3770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2018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2019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Evolution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Pourcentage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Pourcentage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Eviplera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1.03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0.89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-20 %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Triumeq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7.22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19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4.21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-45 %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Stribild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0.82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0.00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-100 %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Atripla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9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1.86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3.10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00B050"/>
                          </a:solidFill>
                        </a:rPr>
                        <a:t>+55</a:t>
                      </a:r>
                      <a:r>
                        <a:rPr lang="fr-FR" sz="2000" baseline="0" dirty="0" smtClean="0">
                          <a:solidFill>
                            <a:srgbClr val="00B050"/>
                          </a:solidFill>
                        </a:rPr>
                        <a:t> %</a:t>
                      </a:r>
                      <a:endParaRPr lang="fr-FR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Genvoya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8.87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9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-79 %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Biktarvy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18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3.71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113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25.06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00B050"/>
                          </a:solidFill>
                        </a:rPr>
                        <a:t>+527 %</a:t>
                      </a:r>
                      <a:endParaRPr lang="fr-FR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45177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Prezista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165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34.02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117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25.94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-29 %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Reyataz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0.00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0.00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Isentress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4.54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4.43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-9 %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Tivicay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93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19.18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99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21.95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00B050"/>
                          </a:solidFill>
                        </a:rPr>
                        <a:t>+6 %</a:t>
                      </a:r>
                      <a:endParaRPr lang="fr-FR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Truvada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277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57.11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230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51.00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-17 %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Kivexa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2.27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0.89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rgbClr val="FF0000"/>
                          </a:solidFill>
                        </a:rPr>
                        <a:t>-63 %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3432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39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6485"/>
            <a:ext cx="9144000" cy="5357813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5</a:t>
            </a:fld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Age</a:t>
            </a:r>
            <a:endParaRPr lang="fr-FR" sz="4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832205"/>
              </p:ext>
            </p:extLst>
          </p:nvPr>
        </p:nvGraphicFramePr>
        <p:xfrm>
          <a:off x="101598" y="5604298"/>
          <a:ext cx="8953500" cy="115700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492250"/>
                <a:gridCol w="1492250"/>
                <a:gridCol w="1492250"/>
                <a:gridCol w="1492250"/>
                <a:gridCol w="1492250"/>
                <a:gridCol w="1492250"/>
              </a:tblGrid>
              <a:tr h="325930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2019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56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Médiane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</a:tr>
              <a:tr h="3956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11489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261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6386"/>
            <a:ext cx="9144000" cy="6250781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6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Sexe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939100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3022"/>
            <a:ext cx="9144000" cy="6003328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7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Mode de </a:t>
            </a:r>
            <a:r>
              <a:rPr lang="fr-FR" sz="4000" dirty="0" smtClean="0"/>
              <a:t>contamination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229918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8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Mode de </a:t>
            </a:r>
            <a:r>
              <a:rPr lang="fr-FR" sz="4000" dirty="0" smtClean="0"/>
              <a:t>contamination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012878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858"/>
            <a:ext cx="9144000" cy="660472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9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-8708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Pays de </a:t>
            </a:r>
            <a:r>
              <a:rPr lang="fr-FR" sz="4000" dirty="0" smtClean="0"/>
              <a:t>naissance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4492932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74818</TotalTime>
  <Words>1231</Words>
  <Application>Microsoft Office PowerPoint</Application>
  <PresentationFormat>Affichage à l'écran (4:3)</PresentationFormat>
  <Paragraphs>572</Paragraphs>
  <Slides>48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48</vt:i4>
      </vt:variant>
    </vt:vector>
  </HeadingPairs>
  <TitlesOfParts>
    <vt:vector size="49" baseType="lpstr">
      <vt:lpstr>Thème Office</vt:lpstr>
      <vt:lpstr>Présentation des données épidémiologiques 2019</vt:lpstr>
      <vt:lpstr>Caractéristiques de la file active</vt:lpstr>
      <vt:lpstr>Caractéristiques de la file active par centre en 2019</vt:lpstr>
      <vt:lpstr>données Démographiques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Description des patients sous traitement</vt:lpstr>
      <vt:lpstr>Présentation PowerPoint</vt:lpstr>
      <vt:lpstr>Présentation PowerPoint</vt:lpstr>
      <vt:lpstr>Présentation PowerPoint</vt:lpstr>
      <vt:lpstr>Présentation PowerPoint</vt:lpstr>
      <vt:lpstr>Description des patients VIH1 traités depuis + de 6 mois</vt:lpstr>
      <vt:lpstr>Présentation PowerPoint</vt:lpstr>
      <vt:lpstr>Présentation PowerPoint</vt:lpstr>
      <vt:lpstr>Présentation PowerPoint</vt:lpstr>
      <vt:lpstr>Description des patients VIH1 Naïfs depuis + de 3 mois</vt:lpstr>
      <vt:lpstr>Présentation PowerPoint</vt:lpstr>
      <vt:lpstr>Description des patients VIH2</vt:lpstr>
      <vt:lpstr>Présentation PowerPoint</vt:lpstr>
      <vt:lpstr>Description des nouveaux diagnostics</vt:lpstr>
      <vt:lpstr>Caractéristiques de la file active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</vt:lpstr>
    </vt:vector>
  </TitlesOfParts>
  <Company>Hopital Tenon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Willy Rozenbaum</dc:creator>
  <cp:lastModifiedBy>BRUN Alexandre</cp:lastModifiedBy>
  <cp:revision>526</cp:revision>
  <cp:lastPrinted>2019-04-18T08:51:47Z</cp:lastPrinted>
  <dcterms:created xsi:type="dcterms:W3CDTF">2015-03-31T14:33:07Z</dcterms:created>
  <dcterms:modified xsi:type="dcterms:W3CDTF">2020-05-19T13:38:02Z</dcterms:modified>
</cp:coreProperties>
</file>