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8"/>
  </p:notesMasterIdLst>
  <p:handoutMasterIdLst>
    <p:handoutMasterId r:id="rId59"/>
  </p:handoutMasterIdLst>
  <p:sldIdLst>
    <p:sldId id="276" r:id="rId2"/>
    <p:sldId id="257" r:id="rId3"/>
    <p:sldId id="334" r:id="rId4"/>
    <p:sldId id="258" r:id="rId5"/>
    <p:sldId id="277" r:id="rId6"/>
    <p:sldId id="256" r:id="rId7"/>
    <p:sldId id="310" r:id="rId8"/>
    <p:sldId id="311" r:id="rId9"/>
    <p:sldId id="312" r:id="rId10"/>
    <p:sldId id="332" r:id="rId11"/>
    <p:sldId id="313" r:id="rId12"/>
    <p:sldId id="314" r:id="rId13"/>
    <p:sldId id="315" r:id="rId14"/>
    <p:sldId id="300" r:id="rId15"/>
    <p:sldId id="278" r:id="rId16"/>
    <p:sldId id="267" r:id="rId17"/>
    <p:sldId id="268" r:id="rId18"/>
    <p:sldId id="269" r:id="rId19"/>
    <p:sldId id="288" r:id="rId20"/>
    <p:sldId id="279" r:id="rId21"/>
    <p:sldId id="270" r:id="rId22"/>
    <p:sldId id="271" r:id="rId23"/>
    <p:sldId id="323" r:id="rId24"/>
    <p:sldId id="324" r:id="rId25"/>
    <p:sldId id="285" r:id="rId26"/>
    <p:sldId id="273" r:id="rId27"/>
    <p:sldId id="286" r:id="rId28"/>
    <p:sldId id="274" r:id="rId29"/>
    <p:sldId id="287" r:id="rId30"/>
    <p:sldId id="299" r:id="rId31"/>
    <p:sldId id="335" r:id="rId32"/>
    <p:sldId id="275" r:id="rId33"/>
    <p:sldId id="280" r:id="rId34"/>
    <p:sldId id="317" r:id="rId35"/>
    <p:sldId id="318" r:id="rId36"/>
    <p:sldId id="319" r:id="rId37"/>
    <p:sldId id="284" r:id="rId38"/>
    <p:sldId id="333" r:id="rId39"/>
    <p:sldId id="320" r:id="rId40"/>
    <p:sldId id="290" r:id="rId41"/>
    <p:sldId id="291" r:id="rId42"/>
    <p:sldId id="292" r:id="rId43"/>
    <p:sldId id="301" r:id="rId44"/>
    <p:sldId id="306" r:id="rId45"/>
    <p:sldId id="293" r:id="rId46"/>
    <p:sldId id="307" r:id="rId47"/>
    <p:sldId id="294" r:id="rId48"/>
    <p:sldId id="330" r:id="rId49"/>
    <p:sldId id="325" r:id="rId50"/>
    <p:sldId id="326" r:id="rId51"/>
    <p:sldId id="331" r:id="rId52"/>
    <p:sldId id="336" r:id="rId53"/>
    <p:sldId id="327" r:id="rId54"/>
    <p:sldId id="329" r:id="rId55"/>
    <p:sldId id="328" r:id="rId56"/>
    <p:sldId id="298" r:id="rId57"/>
  </p:sldIdLst>
  <p:sldSz cx="9144000" cy="6858000" type="screen4x3"/>
  <p:notesSz cx="9929813" cy="6799263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7365" autoAdjust="0"/>
  </p:normalViewPr>
  <p:slideViewPr>
    <p:cSldViewPr snapToGrid="0" snapToObjects="1">
      <p:cViewPr varScale="1">
        <p:scale>
          <a:sx n="82" d="100"/>
          <a:sy n="82" d="100"/>
        </p:scale>
        <p:origin x="-78" y="-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9" d="100"/>
          <a:sy n="89" d="100"/>
        </p:scale>
        <p:origin x="-3846" y="-120"/>
      </p:cViewPr>
      <p:guideLst>
        <p:guide orient="horz" pos="2142"/>
        <p:guide pos="312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4599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8FE15-A495-468D-943C-86AE1B4B78A5}" type="datetimeFigureOut">
              <a:rPr lang="fr-FR" smtClean="0"/>
              <a:t>10/03/2021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3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4599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04D141-BC09-41F7-AEF9-287E6660B8DD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22759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4599" y="1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1A72B-6AA4-DB4A-869A-989155AC055C}" type="datetimeFigureOut">
              <a:rPr lang="fr-FR" smtClean="0"/>
              <a:t>10/03/2021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3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4599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D1285-87BE-5541-ABC0-01D97CB9520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1709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D4E8-6399-4636-8539-475D993B9EF7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596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74757-A5FA-43A5-A878-F68E968BDB4D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2904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A1D858-0C5A-4C07-99DC-922D02E055B4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623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3E580F-CCC6-4A44-A343-FC18E9D1C303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949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ED6A0-1131-4D21-A4D6-58731BBE1FDB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45267179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844D1-F231-4084-9A2C-2FF41593B5F5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574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4B77-223C-433D-AE5E-CF95CB6E7784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6989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E3F4F-1325-4040-909B-FDC9A2F624A3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6391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EB665-6A1C-48B5-B173-B00D7569EC9B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76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3B1C-EC1B-4A61-9EEE-0286E3C27432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799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91BD-C57B-4FE9-BF55-56637C2674C0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187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2ED6A0-1131-4D21-A4D6-58731BBE1FDB}" type="datetime1">
              <a:rPr lang="fr-FR" smtClean="0"/>
              <a:t>10/03/2021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730FD-8079-864E-89BC-EE548A80CF2E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30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Présentation des données épidémiologiques 2020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1483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Description des hommes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088208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Mode de contamination </a:t>
            </a:r>
            <a:r>
              <a:rPr lang="fr-FR" sz="4000" dirty="0"/>
              <a:t>des </a:t>
            </a:r>
            <a:r>
              <a:rPr lang="fr-FR" sz="4000" dirty="0" smtClean="0"/>
              <a:t>hommes ASS</a:t>
            </a:r>
            <a:endParaRPr lang="fr-FR" sz="4000" dirty="0"/>
          </a:p>
        </p:txBody>
      </p:sp>
      <p:pic>
        <p:nvPicPr>
          <p:cNvPr id="7170" name="Picture 2" descr="\\sls-nas01\users\4068746\Mes documents\Alexandre BRUN\Etude_en_cours\Corevih\RA2020\Presentation\Sortie\diapo7_fdr_ass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94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Type de VIH</a:t>
            </a:r>
            <a:endParaRPr lang="fr-FR" sz="4000" dirty="0"/>
          </a:p>
        </p:txBody>
      </p:sp>
      <p:pic>
        <p:nvPicPr>
          <p:cNvPr id="8195" name="Picture 3" descr="\\sls-nas01\users\4068746\Mes documents\Alexandre BRUN\Etude_en_cours\Corevih\RA2020\Presentation\Sortie\diapo8_typevih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538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err="1" smtClean="0"/>
              <a:t>Co-infection</a:t>
            </a:r>
            <a:endParaRPr lang="fr-FR" sz="4000" dirty="0"/>
          </a:p>
        </p:txBody>
      </p:sp>
      <p:pic>
        <p:nvPicPr>
          <p:cNvPr id="9218" name="Picture 2" descr="\\sls-nas01\users\4068746\Mes documents\Alexandre BRUN\Etude_en_cours\Corevih\RA2020\Presentation\Sortie\diapo9_coinf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9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50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Hépatite C en 2020</a:t>
            </a:r>
            <a:endParaRPr lang="fr-FR" sz="40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1030514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961 </a:t>
            </a:r>
            <a:r>
              <a:rPr lang="fr-FR" sz="2800" dirty="0" smtClean="0"/>
              <a:t>patients </a:t>
            </a:r>
            <a:r>
              <a:rPr lang="fr-FR" sz="2800" dirty="0" err="1" smtClean="0"/>
              <a:t>co</a:t>
            </a:r>
            <a:r>
              <a:rPr lang="fr-FR" sz="2800" dirty="0" smtClean="0"/>
              <a:t>-infectés </a:t>
            </a:r>
            <a:r>
              <a:rPr lang="fr-FR" sz="2800" dirty="0" smtClean="0"/>
              <a:t>VIH-VHC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713 (74%) </a:t>
            </a:r>
            <a:r>
              <a:rPr lang="fr-FR" sz="2800" dirty="0" smtClean="0"/>
              <a:t>patients </a:t>
            </a:r>
            <a:r>
              <a:rPr lang="fr-FR" sz="2800" dirty="0" err="1"/>
              <a:t>co</a:t>
            </a:r>
            <a:r>
              <a:rPr lang="fr-FR" sz="2800" dirty="0"/>
              <a:t>-infectés </a:t>
            </a:r>
            <a:r>
              <a:rPr lang="fr-FR" sz="2800" dirty="0" smtClean="0"/>
              <a:t>VIH-VHC ayant déjà reçu un traitement</a:t>
            </a:r>
            <a:endParaRPr lang="fr-FR" sz="2800" dirty="0"/>
          </a:p>
          <a:p>
            <a:pPr marL="285750" indent="-285750">
              <a:buFont typeface="Arial" pitchFamily="34" charset="0"/>
              <a:buChar char="•"/>
            </a:pPr>
            <a:endParaRPr lang="fr-FR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854 (89%) </a:t>
            </a:r>
            <a:r>
              <a:rPr lang="fr-FR" sz="2800" dirty="0" smtClean="0"/>
              <a:t>patients avec une dernière CV VHC indétectable ou une réponse virologique prolongée au traitement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8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8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800" b="1" dirty="0" smtClean="0">
                <a:solidFill>
                  <a:srgbClr val="FF0000"/>
                </a:solidFill>
              </a:rPr>
              <a:t>85 (9%) </a:t>
            </a:r>
            <a:r>
              <a:rPr lang="fr-FR" sz="2800" dirty="0" smtClean="0"/>
              <a:t>patients avec un antécédent de traitement et une charge virale postérieur au dernier traitement détectable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fr-FR" sz="2800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069861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des patients sous traitement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64123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16</a:t>
            </a:fld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252765"/>
              </p:ext>
            </p:extLst>
          </p:nvPr>
        </p:nvGraphicFramePr>
        <p:xfrm>
          <a:off x="116113" y="234579"/>
          <a:ext cx="8926287" cy="648689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5154425"/>
                <a:gridCol w="1932911"/>
                <a:gridCol w="1838951"/>
              </a:tblGrid>
              <a:tr h="595142">
                <a:tc gridSpan="3"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Résumé</a:t>
                      </a:r>
                      <a:endParaRPr lang="fr-FR" sz="3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421196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Effectif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Pourcentage</a:t>
                      </a:r>
                      <a:endParaRPr lang="fr-FR" b="1" dirty="0"/>
                    </a:p>
                  </a:txBody>
                  <a:tcPr/>
                </a:tc>
              </a:tr>
              <a:tr h="43944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Nombre de patients</a:t>
                      </a:r>
                      <a:r>
                        <a:rPr lang="fr-FR" baseline="0" dirty="0" smtClean="0"/>
                        <a:t> suivis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11341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100.00</a:t>
                      </a:r>
                      <a:endParaRPr lang="fr-FR" dirty="0"/>
                    </a:p>
                  </a:txBody>
                  <a:tcPr/>
                </a:tc>
              </a:tr>
              <a:tr h="402728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patients débutants des ARV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555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4.89</a:t>
                      </a:r>
                      <a:endParaRPr lang="fr-FR" dirty="0"/>
                    </a:p>
                  </a:txBody>
                  <a:tcPr/>
                </a:tc>
              </a:tr>
              <a:tr h="417643">
                <a:tc>
                  <a:txBody>
                    <a:bodyPr/>
                    <a:lstStyle/>
                    <a:p>
                      <a:r>
                        <a:rPr lang="fr-FR" dirty="0" smtClean="0"/>
                        <a:t>Nombre</a:t>
                      </a:r>
                      <a:r>
                        <a:rPr lang="fr-FR" baseline="0" dirty="0" smtClean="0"/>
                        <a:t> de patients traités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11130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98.14</a:t>
                      </a:r>
                      <a:endParaRPr lang="fr-FR" dirty="0"/>
                    </a:p>
                  </a:txBody>
                  <a:tcPr/>
                </a:tc>
              </a:tr>
              <a:tr h="434050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patients traités depuis + de 6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96.61</a:t>
                      </a:r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Nombre de patients VIH1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11135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98.18</a:t>
                      </a:r>
                      <a:endParaRPr lang="fr-FR" b="1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Nombre de patients VIH1 traités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10990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98.70</a:t>
                      </a:r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Nombre de patients VIH1 traités depuis + de 6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10821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97.18</a:t>
                      </a:r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patients VIH1 naïf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0.51</a:t>
                      </a:r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93779">
                <a:tc>
                  <a:txBody>
                    <a:bodyPr/>
                    <a:lstStyle/>
                    <a:p>
                      <a:r>
                        <a:rPr lang="fr-FR" b="1" dirty="0" smtClean="0"/>
                        <a:t>Nombre de patients VIH2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162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1.43</a:t>
                      </a:r>
                      <a:endParaRPr lang="fr-FR" b="1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Nombre de patients VIH2 traités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68.52</a:t>
                      </a:r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Nombre de patients VIH2 traités depuis + de 6 mois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109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67.28</a:t>
                      </a:r>
                      <a:endParaRPr lang="fr-FR" dirty="0"/>
                    </a:p>
                  </a:txBody>
                  <a:tcPr/>
                </a:tc>
              </a:tr>
              <a:tr h="375879">
                <a:tc>
                  <a:txBody>
                    <a:bodyPr/>
                    <a:lstStyle/>
                    <a:p>
                      <a:r>
                        <a:rPr lang="fr-FR" dirty="0" smtClean="0"/>
                        <a:t>Nombre de patients VIH2 naïf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22.84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122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Données immuno-virologiques non disponibles (patients traités depuis + de 6 mois)</a:t>
            </a:r>
            <a:endParaRPr lang="fr-FR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425426"/>
              </p:ext>
            </p:extLst>
          </p:nvPr>
        </p:nvGraphicFramePr>
        <p:xfrm>
          <a:off x="304800" y="1323439"/>
          <a:ext cx="8592456" cy="474881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773714"/>
                <a:gridCol w="2307772"/>
                <a:gridCol w="2510970"/>
              </a:tblGrid>
              <a:tr h="1071418">
                <a:tc>
                  <a:txBody>
                    <a:bodyPr/>
                    <a:lstStyle/>
                    <a:p>
                      <a:pPr algn="ctr"/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Effectif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Pourcentage</a:t>
                      </a:r>
                      <a:endParaRPr lang="fr-FR" sz="2400" dirty="0"/>
                    </a:p>
                  </a:txBody>
                  <a:tcPr anchor="ctr"/>
                </a:tc>
              </a:tr>
              <a:tr h="1225798"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CV non renseignés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97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0.89</a:t>
                      </a:r>
                      <a:endParaRPr lang="fr-FR" sz="2400" dirty="0"/>
                    </a:p>
                  </a:txBody>
                  <a:tcPr anchor="ctr"/>
                </a:tc>
              </a:tr>
              <a:tr h="1225798"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CD4 non renseignés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240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2.19</a:t>
                      </a:r>
                      <a:endParaRPr lang="fr-FR" sz="2400" dirty="0"/>
                    </a:p>
                  </a:txBody>
                  <a:tcPr anchor="ctr"/>
                </a:tc>
              </a:tr>
              <a:tr h="1225798">
                <a:tc>
                  <a:txBody>
                    <a:bodyPr/>
                    <a:lstStyle/>
                    <a:p>
                      <a:pPr algn="l"/>
                      <a:r>
                        <a:rPr lang="fr-FR" sz="2400" dirty="0" smtClean="0"/>
                        <a:t>CD4 et CV non renseignés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953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8.70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151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Cascade de soins</a:t>
            </a:r>
            <a:endParaRPr lang="fr-FR" sz="4000" dirty="0"/>
          </a:p>
        </p:txBody>
      </p:sp>
      <p:pic>
        <p:nvPicPr>
          <p:cNvPr id="10243" name="Picture 3" descr="\\sls-nas01\users\4068746\Mes documents\Alexandre BRUN\Etude_en_cours\Corevih\RA2020\Presentation\Sortie\diapo13_cascade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2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19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Cascade de soins 2020 par population</a:t>
            </a:r>
            <a:endParaRPr lang="fr-FR" sz="4000" dirty="0"/>
          </a:p>
        </p:txBody>
      </p:sp>
      <p:pic>
        <p:nvPicPr>
          <p:cNvPr id="11267" name="Picture 3" descr="\\sls-nas01\users\4068746\Mes documents\Alexandre BRUN\Etude_en_cours\Corevih\RA2020\Presentation\Sortie\diapo14_cascade_pop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5086"/>
            <a:ext cx="9161748" cy="626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083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de la file active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</a:t>
            </a:fld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5871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des patients VIH1 traités depuis + de 6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1202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Succès et échec thérapeutique des patients VIH1 traités depuis + de 6 mois</a:t>
            </a:r>
            <a:endParaRPr lang="fr-FR" sz="32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0500902"/>
              </p:ext>
            </p:extLst>
          </p:nvPr>
        </p:nvGraphicFramePr>
        <p:xfrm>
          <a:off x="290286" y="1237341"/>
          <a:ext cx="8534400" cy="4873172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875314"/>
                <a:gridCol w="2365829"/>
                <a:gridCol w="2293257"/>
              </a:tblGrid>
              <a:tr h="1218293"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Effectif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Pourcentage</a:t>
                      </a:r>
                      <a:endParaRPr lang="fr-FR" sz="2400" dirty="0"/>
                    </a:p>
                  </a:txBody>
                  <a:tcPr anchor="ctr"/>
                </a:tc>
              </a:tr>
              <a:tr h="121829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CV &lt;= 50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                                   N = 9819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8908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90.72</a:t>
                      </a:r>
                      <a:endParaRPr lang="fr-FR" sz="2400" dirty="0"/>
                    </a:p>
                  </a:txBody>
                  <a:tcPr anchor="ctr"/>
                </a:tc>
              </a:tr>
              <a:tr h="121829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CV &lt;= 50 et CD4 &gt; 500</a:t>
                      </a:r>
                    </a:p>
                    <a:p>
                      <a:endParaRPr lang="fr-FR" sz="2400" dirty="0" smtClean="0"/>
                    </a:p>
                    <a:p>
                      <a:r>
                        <a:rPr lang="fr-FR" sz="2400" dirty="0" smtClean="0"/>
                        <a:t>                                   N = 9582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6299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65.74</a:t>
                      </a:r>
                      <a:endParaRPr lang="fr-FR" sz="2400" dirty="0"/>
                    </a:p>
                  </a:txBody>
                  <a:tcPr anchor="ctr"/>
                </a:tc>
              </a:tr>
              <a:tr h="1218293">
                <a:tc>
                  <a:txBody>
                    <a:bodyPr/>
                    <a:lstStyle/>
                    <a:p>
                      <a:r>
                        <a:rPr lang="fr-FR" sz="2400" dirty="0" smtClean="0"/>
                        <a:t>CV &gt; 10000 et CD4</a:t>
                      </a:r>
                      <a:r>
                        <a:rPr lang="fr-FR" sz="2400" baseline="0" dirty="0" smtClean="0"/>
                        <a:t> &lt; 200</a:t>
                      </a:r>
                    </a:p>
                    <a:p>
                      <a:endParaRPr lang="fr-FR" sz="2400" baseline="0" dirty="0" smtClean="0"/>
                    </a:p>
                    <a:p>
                      <a:r>
                        <a:rPr lang="fr-FR" sz="2400" baseline="0" dirty="0" smtClean="0"/>
                        <a:t>                                   N = 9582</a:t>
                      </a:r>
                      <a:endParaRPr lang="fr-F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69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0.72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28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\\sls-nas01\users\4068746\Mes documents\Alexandre BRUN\Etude_en_cours\Corevih\RA2020\Presentation\Sortie\diapo16_schema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44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Type de combinaison des patients VIH1 </a:t>
            </a:r>
          </a:p>
          <a:p>
            <a:pPr algn="ctr"/>
            <a:r>
              <a:rPr lang="fr-FR" sz="3200" dirty="0" smtClean="0"/>
              <a:t>traités depuis + de 6 mois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1647371" y="5588001"/>
            <a:ext cx="703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2019                                                 2020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02216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135"/>
            <a:ext cx="9144000" cy="528834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Combinaisons à base d’INI </a:t>
            </a:r>
            <a:r>
              <a:rPr lang="fr-FR" sz="3200" dirty="0"/>
              <a:t>en </a:t>
            </a:r>
            <a:r>
              <a:rPr lang="fr-FR" sz="3200" dirty="0" smtClean="0"/>
              <a:t>2020 pour les </a:t>
            </a:r>
            <a:r>
              <a:rPr lang="fr-FR" sz="3200" dirty="0"/>
              <a:t>patients VIH1 </a:t>
            </a:r>
            <a:r>
              <a:rPr lang="fr-FR" sz="3200" dirty="0" smtClean="0"/>
              <a:t>traités </a:t>
            </a:r>
            <a:r>
              <a:rPr lang="fr-FR" sz="3200" dirty="0"/>
              <a:t>depuis + de 6 </a:t>
            </a:r>
            <a:r>
              <a:rPr lang="fr-FR" sz="3200" dirty="0" smtClean="0"/>
              <a:t>mois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02243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Bithérapie en 2020 pour les </a:t>
            </a:r>
            <a:r>
              <a:rPr lang="fr-FR" sz="3200" dirty="0"/>
              <a:t>patients VIH1 </a:t>
            </a:r>
            <a:r>
              <a:rPr lang="fr-FR" sz="3200" dirty="0" smtClean="0"/>
              <a:t>traités </a:t>
            </a:r>
            <a:r>
              <a:rPr lang="fr-FR" sz="3200" dirty="0"/>
              <a:t>depuis + de 6 </a:t>
            </a:r>
            <a:r>
              <a:rPr lang="fr-FR" sz="3200" dirty="0" smtClean="0"/>
              <a:t>mois</a:t>
            </a:r>
            <a:endParaRPr lang="fr-FR" sz="32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7218"/>
            <a:ext cx="9144000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1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des patients VIH1 Naïfs depuis + de 3 mois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7943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992153"/>
              </p:ext>
            </p:extLst>
          </p:nvPr>
        </p:nvGraphicFramePr>
        <p:xfrm>
          <a:off x="153134" y="4875710"/>
          <a:ext cx="8787665" cy="1845766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757533"/>
                <a:gridCol w="1757533"/>
                <a:gridCol w="1757533"/>
                <a:gridCol w="1757533"/>
                <a:gridCol w="1757533"/>
              </a:tblGrid>
              <a:tr h="583494">
                <a:tc gridSpan="5"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Durée de suivis des patients détectables (en Année)</a:t>
                      </a:r>
                      <a:endParaRPr lang="fr-FR" sz="2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31136"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Médiane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Q1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Q3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Min</a:t>
                      </a:r>
                      <a:endParaRPr lang="fr-FR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Max</a:t>
                      </a:r>
                      <a:endParaRPr lang="fr-FR" sz="2000" b="1" dirty="0"/>
                    </a:p>
                  </a:txBody>
                  <a:tcPr anchor="ctr"/>
                </a:tc>
              </a:tr>
              <a:tr h="631136"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7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2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9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0.25</a:t>
                      </a:r>
                      <a:endParaRPr lang="fr-FR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 smtClean="0"/>
                        <a:t>35</a:t>
                      </a:r>
                      <a:endParaRPr lang="fr-FR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Patients naïfs VIH1 (depuis + de 3mois)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211014" y="720726"/>
            <a:ext cx="855784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/>
              <a:t>57 (0.5 %) </a:t>
            </a:r>
            <a:r>
              <a:rPr lang="fr-FR" sz="2400" dirty="0" smtClean="0"/>
              <a:t>patients VIH1 naïf depuis + de 3 mois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FF0000"/>
                </a:solidFill>
              </a:rPr>
              <a:t>88</a:t>
            </a:r>
            <a:r>
              <a:rPr lang="fr-FR" sz="2200" dirty="0" smtClean="0">
                <a:solidFill>
                  <a:srgbClr val="FF0000"/>
                </a:solidFill>
              </a:rPr>
              <a:t> en 2019 : </a:t>
            </a:r>
            <a:r>
              <a:rPr lang="fr-FR" sz="2200" b="1" dirty="0" smtClean="0">
                <a:solidFill>
                  <a:srgbClr val="FF0000"/>
                </a:solidFill>
              </a:rPr>
              <a:t>- 35%</a:t>
            </a:r>
          </a:p>
          <a:p>
            <a:endParaRPr lang="fr-F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/>
              <a:t>26 (47 %) </a:t>
            </a:r>
            <a:r>
              <a:rPr lang="fr-FR" sz="2400" dirty="0" smtClean="0"/>
              <a:t>originaires d’Afrique sub-saharienne, </a:t>
            </a:r>
            <a:r>
              <a:rPr lang="fr-FR" sz="2400" b="1" dirty="0" smtClean="0"/>
              <a:t>22 (40 %) </a:t>
            </a:r>
            <a:r>
              <a:rPr lang="fr-FR" sz="2400" dirty="0" smtClean="0"/>
              <a:t>de France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/>
              <a:t>5 (11 %) </a:t>
            </a:r>
            <a:r>
              <a:rPr lang="fr-FR" sz="2400" dirty="0" smtClean="0"/>
              <a:t>avec des CD4 &lt; 200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FF0000"/>
                </a:solidFill>
              </a:rPr>
              <a:t>2 (3 %) </a:t>
            </a:r>
            <a:r>
              <a:rPr lang="fr-FR" sz="2200" dirty="0" smtClean="0">
                <a:solidFill>
                  <a:srgbClr val="FF0000"/>
                </a:solidFill>
              </a:rPr>
              <a:t>en 2019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/>
          </a:p>
          <a:p>
            <a:pPr marL="285750" lvl="1" indent="-285750">
              <a:buFont typeface="Arial" pitchFamily="34" charset="0"/>
              <a:buChar char="•"/>
            </a:pPr>
            <a:r>
              <a:rPr lang="fr-FR" sz="2400" b="1" dirty="0" smtClean="0"/>
              <a:t>20 </a:t>
            </a:r>
            <a:r>
              <a:rPr lang="fr-FR" sz="2400" b="1" dirty="0" smtClean="0"/>
              <a:t>(41%) </a:t>
            </a:r>
            <a:r>
              <a:rPr lang="fr-FR" sz="2400" dirty="0"/>
              <a:t>avec une CV détectable (&gt; 50)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fr-FR" sz="2200" b="1" dirty="0" smtClean="0">
                <a:solidFill>
                  <a:srgbClr val="FF0000"/>
                </a:solidFill>
              </a:rPr>
              <a:t>37 (54 %) </a:t>
            </a:r>
            <a:r>
              <a:rPr lang="fr-FR" sz="2200" dirty="0" smtClean="0">
                <a:solidFill>
                  <a:srgbClr val="FF0000"/>
                </a:solidFill>
              </a:rPr>
              <a:t>en 2019</a:t>
            </a:r>
            <a:endParaRPr lang="fr-FR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41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des patients VIH2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783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Patients VIH2</a:t>
            </a:r>
            <a:endParaRPr lang="fr-FR" sz="4000" dirty="0"/>
          </a:p>
        </p:txBody>
      </p:sp>
      <p:sp>
        <p:nvSpPr>
          <p:cNvPr id="6" name="ZoneTexte 5"/>
          <p:cNvSpPr txBox="1"/>
          <p:nvPr/>
        </p:nvSpPr>
        <p:spPr>
          <a:xfrm>
            <a:off x="105508" y="719609"/>
            <a:ext cx="885092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200" b="1" dirty="0" smtClean="0"/>
              <a:t>176</a:t>
            </a:r>
            <a:r>
              <a:rPr lang="fr-FR" sz="2200" dirty="0" smtClean="0"/>
              <a:t> (1.5%) patients VIH2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200" dirty="0"/>
              <a:t>Médiane d'âge </a:t>
            </a:r>
            <a:r>
              <a:rPr lang="fr-FR" sz="2200" b="1" dirty="0" smtClean="0"/>
              <a:t>55 </a:t>
            </a:r>
            <a:r>
              <a:rPr lang="fr-FR" sz="2200" b="1" dirty="0"/>
              <a:t>ans </a:t>
            </a:r>
            <a:r>
              <a:rPr lang="fr-FR" sz="2200" dirty="0"/>
              <a:t>(</a:t>
            </a:r>
            <a:r>
              <a:rPr lang="fr-FR" sz="2200" dirty="0" err="1"/>
              <a:t>Corevih</a:t>
            </a:r>
            <a:r>
              <a:rPr lang="fr-FR" sz="2200" dirty="0"/>
              <a:t>  </a:t>
            </a:r>
            <a:r>
              <a:rPr lang="fr-FR" sz="2200" dirty="0" smtClean="0"/>
              <a:t>50 </a:t>
            </a:r>
            <a:r>
              <a:rPr lang="fr-FR" sz="2200" dirty="0"/>
              <a:t>ans</a:t>
            </a:r>
            <a:r>
              <a:rPr lang="fr-FR" sz="2200" dirty="0" smtClean="0"/>
              <a:t>), </a:t>
            </a:r>
            <a:r>
              <a:rPr lang="fr-FR" sz="2200" b="1" dirty="0" smtClean="0"/>
              <a:t>164</a:t>
            </a:r>
            <a:r>
              <a:rPr lang="fr-FR" sz="2200" dirty="0" smtClean="0"/>
              <a:t> (93 %) originaires d'Afrique sub-saharienne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200" b="1" dirty="0" smtClean="0"/>
              <a:t>117 </a:t>
            </a:r>
            <a:r>
              <a:rPr lang="fr-FR" sz="2200" dirty="0" smtClean="0"/>
              <a:t>(66 %) patients traités, </a:t>
            </a:r>
            <a:r>
              <a:rPr lang="fr-FR" sz="2200" b="1" dirty="0" smtClean="0"/>
              <a:t>114</a:t>
            </a:r>
            <a:r>
              <a:rPr lang="fr-FR" sz="2200" dirty="0" smtClean="0"/>
              <a:t> (65 %) traités depuis plus de 6 mois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200" b="1" dirty="0" smtClean="0"/>
              <a:t>41 </a:t>
            </a:r>
            <a:r>
              <a:rPr lang="fr-FR" sz="2200" dirty="0" smtClean="0"/>
              <a:t>(23 %) </a:t>
            </a:r>
            <a:r>
              <a:rPr lang="fr-FR" sz="2200" dirty="0"/>
              <a:t>patients naïfs </a:t>
            </a:r>
            <a:r>
              <a:rPr lang="fr-FR" sz="2200" dirty="0" smtClean="0"/>
              <a:t>depuis + de 3 mois</a:t>
            </a:r>
            <a:endParaRPr lang="fr-FR" sz="2200" dirty="0"/>
          </a:p>
          <a:p>
            <a:r>
              <a:rPr lang="fr-FR" sz="2200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  <a:p>
            <a:pPr marL="285750" indent="-285750">
              <a:buFont typeface="Arial" pitchFamily="34" charset="0"/>
              <a:buChar char="•"/>
            </a:pPr>
            <a:endParaRPr lang="fr-FR" sz="22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2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313284"/>
              </p:ext>
            </p:extLst>
          </p:nvPr>
        </p:nvGraphicFramePr>
        <p:xfrm>
          <a:off x="1148863" y="2868176"/>
          <a:ext cx="7174524" cy="14745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91508"/>
                <a:gridCol w="2391508"/>
                <a:gridCol w="2391508"/>
              </a:tblGrid>
              <a:tr h="37731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Statut immuno-virologiques des patients VIH2 traités depuis + de 6 mois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966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Effectif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Pourcentage</a:t>
                      </a:r>
                      <a:endParaRPr lang="fr-FR" sz="1600" b="1" dirty="0"/>
                    </a:p>
                  </a:txBody>
                  <a:tcPr/>
                </a:tc>
              </a:tr>
              <a:tr h="34825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CD4</a:t>
                      </a:r>
                      <a:r>
                        <a:rPr lang="fr-FR" b="1" baseline="0" dirty="0" smtClean="0"/>
                        <a:t> &lt; 200         </a:t>
                      </a:r>
                      <a:r>
                        <a:rPr lang="fr-FR" baseline="0" dirty="0" smtClean="0"/>
                        <a:t>(NA = 6)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6.5</a:t>
                      </a:r>
                      <a:endParaRPr lang="fr-FR" dirty="0"/>
                    </a:p>
                  </a:txBody>
                  <a:tcPr/>
                </a:tc>
              </a:tr>
              <a:tr h="34825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CV &gt; 50             </a:t>
                      </a:r>
                      <a:r>
                        <a:rPr lang="fr-FR" dirty="0" smtClean="0"/>
                        <a:t>(NA= 19)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4.2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922546"/>
              </p:ext>
            </p:extLst>
          </p:nvPr>
        </p:nvGraphicFramePr>
        <p:xfrm>
          <a:off x="1148863" y="4909072"/>
          <a:ext cx="7174524" cy="1474597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2391508"/>
                <a:gridCol w="2391508"/>
                <a:gridCol w="2391508"/>
              </a:tblGrid>
              <a:tr h="377317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 smtClean="0"/>
                        <a:t>Statut immuno-virologiques des patients VIH2</a:t>
                      </a:r>
                      <a:r>
                        <a:rPr lang="fr-FR" sz="1800" baseline="0" dirty="0" smtClean="0"/>
                        <a:t> naïfs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2966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Effectif</a:t>
                      </a:r>
                      <a:endParaRPr lang="fr-F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/>
                        <a:t>Pourcentage</a:t>
                      </a:r>
                      <a:endParaRPr lang="fr-FR" sz="1600" b="1" dirty="0"/>
                    </a:p>
                  </a:txBody>
                  <a:tcPr/>
                </a:tc>
              </a:tr>
              <a:tr h="348254">
                <a:tc>
                  <a:txBody>
                    <a:bodyPr/>
                    <a:lstStyle/>
                    <a:p>
                      <a:r>
                        <a:rPr lang="fr-FR" b="1" dirty="0" smtClean="0"/>
                        <a:t>CD4</a:t>
                      </a:r>
                      <a:r>
                        <a:rPr lang="fr-FR" b="1" baseline="0" dirty="0" smtClean="0"/>
                        <a:t> &lt; 200         </a:t>
                      </a:r>
                      <a:r>
                        <a:rPr lang="fr-FR" baseline="0" dirty="0" smtClean="0"/>
                        <a:t>(NA = 2)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2.6</a:t>
                      </a:r>
                      <a:endParaRPr lang="fr-FR" dirty="0"/>
                    </a:p>
                  </a:txBody>
                  <a:tcPr/>
                </a:tc>
              </a:tr>
              <a:tr h="3482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1" dirty="0" smtClean="0"/>
                        <a:t>CV &gt; 50              </a:t>
                      </a:r>
                      <a:r>
                        <a:rPr lang="fr-FR" dirty="0" smtClean="0"/>
                        <a:t>(NA = 8)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6.6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10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Description des nouveaux diagnostics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393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>
            <a:noAutofit/>
          </a:bodyPr>
          <a:lstStyle/>
          <a:p>
            <a:r>
              <a:rPr lang="fr-FR" sz="3300" dirty="0" smtClean="0"/>
              <a:t>Cartographie de la file active</a:t>
            </a:r>
            <a:endParaRPr lang="fr-FR" sz="33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10" y="550148"/>
            <a:ext cx="8437418" cy="630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35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Caractéristiques de la file active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22" y="562577"/>
            <a:ext cx="8420793" cy="629542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31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>
            <a:noAutofit/>
          </a:bodyPr>
          <a:lstStyle/>
          <a:p>
            <a:r>
              <a:rPr lang="fr-FR" sz="3300" dirty="0" smtClean="0"/>
              <a:t>Cartographie de la file active</a:t>
            </a:r>
            <a:endParaRPr lang="fr-FR" sz="3300" dirty="0"/>
          </a:p>
        </p:txBody>
      </p:sp>
    </p:spTree>
    <p:extLst>
      <p:ext uri="{BB962C8B-B14F-4D97-AF65-F5344CB8AC3E}">
        <p14:creationId xmlns:p14="http://schemas.microsoft.com/office/powerpoint/2010/main" val="3854948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32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Nouveaux diagnostics par centre</a:t>
            </a:r>
            <a:endParaRPr lang="fr-FR" sz="4000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285"/>
            <a:ext cx="9144000" cy="535781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Age</a:t>
            </a:r>
            <a:endParaRPr lang="fr-FR" sz="4000" dirty="0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087088"/>
              </p:ext>
            </p:extLst>
          </p:nvPr>
        </p:nvGraphicFramePr>
        <p:xfrm>
          <a:off x="101598" y="5643098"/>
          <a:ext cx="8953500" cy="115700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92250"/>
                <a:gridCol w="1492250"/>
                <a:gridCol w="1492250"/>
                <a:gridCol w="1492250"/>
                <a:gridCol w="1492250"/>
                <a:gridCol w="1492250"/>
              </a:tblGrid>
              <a:tr h="325930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Age au diagnostic 2019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956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Médiane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Max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b="1" dirty="0"/>
                    </a:p>
                  </a:txBody>
                  <a:tcPr/>
                </a:tc>
              </a:tr>
              <a:tr h="3956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35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73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299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6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Sexe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48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Mode de contamination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62834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36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Pays de naissance</a:t>
            </a:r>
            <a:endParaRPr lang="fr-FR" sz="40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Différence Homme/Femme</a:t>
            </a:r>
            <a:endParaRPr lang="fr-FR" sz="4000" dirty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732202"/>
              </p:ext>
            </p:extLst>
          </p:nvPr>
        </p:nvGraphicFramePr>
        <p:xfrm>
          <a:off x="171450" y="752336"/>
          <a:ext cx="8801100" cy="5763949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3208734"/>
                <a:gridCol w="2273618"/>
                <a:gridCol w="3318748"/>
              </a:tblGrid>
              <a:tr h="721575"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Homme</a:t>
                      </a:r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dirty="0" smtClean="0"/>
                        <a:t>Femme</a:t>
                      </a:r>
                      <a:endParaRPr lang="fr-FR" sz="3200" dirty="0"/>
                    </a:p>
                  </a:txBody>
                  <a:tcPr anchor="ctr"/>
                </a:tc>
              </a:tr>
              <a:tr h="1466457"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34</a:t>
                      </a:r>
                    </a:p>
                    <a:p>
                      <a:pPr algn="ctr"/>
                      <a:r>
                        <a:rPr lang="fr-FR" sz="2400" dirty="0" smtClean="0"/>
                        <a:t>(28-44)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Age médian</a:t>
                      </a:r>
                    </a:p>
                    <a:p>
                      <a:pPr algn="ctr"/>
                      <a:r>
                        <a:rPr lang="fr-FR" sz="2400" b="1" dirty="0" smtClean="0"/>
                        <a:t>(Q1-Q3)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36</a:t>
                      </a:r>
                    </a:p>
                    <a:p>
                      <a:pPr algn="ctr"/>
                      <a:r>
                        <a:rPr lang="fr-FR" sz="2400" dirty="0" smtClean="0"/>
                        <a:t>(30-46)</a:t>
                      </a:r>
                      <a:endParaRPr lang="fr-FR" sz="2400" dirty="0"/>
                    </a:p>
                  </a:txBody>
                  <a:tcPr anchor="ctr"/>
                </a:tc>
              </a:tr>
              <a:tr h="1442805">
                <a:tc>
                  <a:txBody>
                    <a:bodyPr/>
                    <a:lstStyle/>
                    <a:p>
                      <a:pPr algn="ctr"/>
                      <a:endParaRPr lang="fr-FR" sz="2400" dirty="0" smtClean="0"/>
                    </a:p>
                    <a:p>
                      <a:pPr algn="ctr"/>
                      <a:r>
                        <a:rPr lang="fr-FR" sz="2400" dirty="0" smtClean="0"/>
                        <a:t>Hétéro </a:t>
                      </a:r>
                      <a:r>
                        <a:rPr lang="fr-FR" sz="2400" b="1" dirty="0" smtClean="0"/>
                        <a:t>65</a:t>
                      </a:r>
                      <a:r>
                        <a:rPr lang="fr-FR" sz="2400" dirty="0" smtClean="0"/>
                        <a:t> (34 %) </a:t>
                      </a:r>
                    </a:p>
                    <a:p>
                      <a:pPr algn="ctr"/>
                      <a:endParaRPr lang="fr-F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aseline="0" dirty="0" smtClean="0"/>
                        <a:t>HSH </a:t>
                      </a:r>
                      <a:r>
                        <a:rPr lang="fr-FR" sz="2400" b="1" dirty="0" smtClean="0"/>
                        <a:t>110</a:t>
                      </a:r>
                      <a:r>
                        <a:rPr lang="fr-FR" sz="2400" baseline="0" dirty="0" smtClean="0"/>
                        <a:t> (58 %)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Mode de contamination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Hétéro </a:t>
                      </a:r>
                      <a:r>
                        <a:rPr lang="fr-FR" sz="2400" b="1" dirty="0" smtClean="0"/>
                        <a:t>99</a:t>
                      </a:r>
                      <a:r>
                        <a:rPr lang="fr-FR" sz="2400" dirty="0" smtClean="0"/>
                        <a:t> (93 %)</a:t>
                      </a:r>
                    </a:p>
                    <a:p>
                      <a:pPr algn="ctr"/>
                      <a:r>
                        <a:rPr lang="fr-FR" sz="24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Homo/bi </a:t>
                      </a:r>
                      <a:r>
                        <a:rPr lang="fr-FR" sz="2400" b="1" dirty="0" smtClean="0"/>
                        <a:t>0</a:t>
                      </a:r>
                      <a:r>
                        <a:rPr lang="fr-FR" sz="2400" dirty="0" smtClean="0"/>
                        <a:t> (0 %)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dirty="0"/>
                    </a:p>
                  </a:txBody>
                  <a:tcPr anchor="ctr"/>
                </a:tc>
              </a:tr>
              <a:tr h="1655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Afrique sub-saharienne</a:t>
                      </a:r>
                    </a:p>
                    <a:p>
                      <a:pPr algn="ctr"/>
                      <a:r>
                        <a:rPr lang="fr-FR" sz="2400" b="1" dirty="0" smtClean="0"/>
                        <a:t>57</a:t>
                      </a:r>
                      <a:r>
                        <a:rPr lang="fr-FR" sz="2400" dirty="0" smtClean="0"/>
                        <a:t> (30%) </a:t>
                      </a:r>
                    </a:p>
                    <a:p>
                      <a:pPr algn="ctr"/>
                      <a:endParaRPr lang="fr-FR" sz="24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France </a:t>
                      </a:r>
                      <a:r>
                        <a:rPr lang="fr-FR" sz="2400" b="1" dirty="0" smtClean="0"/>
                        <a:t>80</a:t>
                      </a:r>
                      <a:r>
                        <a:rPr lang="fr-FR" sz="2400" baseline="0" dirty="0" smtClean="0"/>
                        <a:t> (43 %)</a:t>
                      </a:r>
                      <a:endParaRPr lang="fr-FR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b="1" dirty="0" smtClean="0"/>
                        <a:t>Pays de naissance</a:t>
                      </a:r>
                      <a:endParaRPr lang="fr-FR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Afrique sub-saharienne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b="1" dirty="0" smtClean="0"/>
                        <a:t>85</a:t>
                      </a:r>
                      <a:r>
                        <a:rPr lang="fr-FR" sz="2400" dirty="0" smtClean="0"/>
                        <a:t> (83</a:t>
                      </a:r>
                      <a:r>
                        <a:rPr lang="fr-FR" sz="2400" baseline="0" dirty="0" smtClean="0"/>
                        <a:t> %)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400" baseline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smtClean="0"/>
                        <a:t>France </a:t>
                      </a:r>
                      <a:r>
                        <a:rPr lang="fr-FR" sz="2400" b="1" dirty="0" smtClean="0"/>
                        <a:t>12</a:t>
                      </a:r>
                      <a:r>
                        <a:rPr lang="fr-FR" sz="2400" dirty="0" smtClean="0"/>
                        <a:t> (12 %)</a:t>
                      </a:r>
                      <a:endParaRPr lang="fr-FR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61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Description des hommes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998428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94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39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Mode de contamination </a:t>
            </a:r>
            <a:r>
              <a:rPr lang="fr-FR" sz="4000" dirty="0"/>
              <a:t>des </a:t>
            </a:r>
            <a:r>
              <a:rPr lang="fr-FR" sz="4000" dirty="0" smtClean="0"/>
              <a:t>hommes ASS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16749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</a:t>
            </a:fld>
            <a:endParaRPr lang="fr-FR" dirty="0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1200"/>
          </a:xfrm>
        </p:spPr>
        <p:txBody>
          <a:bodyPr>
            <a:noAutofit/>
          </a:bodyPr>
          <a:lstStyle/>
          <a:p>
            <a:r>
              <a:rPr lang="fr-FR" sz="3300" dirty="0" smtClean="0"/>
              <a:t>Caractéristiques de la file active par centre en 2020</a:t>
            </a:r>
            <a:endParaRPr lang="fr-FR" sz="33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76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794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CD4 au dépistage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2292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94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CD4 au dépistage par population 2020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42528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171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42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Evolution des CD4 au dépistage par population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2437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94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43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-80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Prise en charge tardive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3701945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156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-800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Prise en charge tardive par </a:t>
            </a:r>
            <a:r>
              <a:rPr lang="fr-FR" sz="3600" dirty="0" smtClean="0"/>
              <a:t>population</a:t>
            </a:r>
            <a:endParaRPr lang="fr-FR" sz="3600" dirty="0"/>
          </a:p>
        </p:txBody>
      </p:sp>
      <p:sp>
        <p:nvSpPr>
          <p:cNvPr id="8" name="ZoneTexte 7"/>
          <p:cNvSpPr txBox="1"/>
          <p:nvPr/>
        </p:nvSpPr>
        <p:spPr>
          <a:xfrm>
            <a:off x="659754" y="6174459"/>
            <a:ext cx="399326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2019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4693533" y="6174459"/>
            <a:ext cx="3993267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2020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8278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45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-8007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Délais de mise sous traitement (en jours)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2564514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721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46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-8007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 smtClean="0"/>
              <a:t>Délais de mise sous traitement par population </a:t>
            </a:r>
          </a:p>
          <a:p>
            <a:pPr algn="ctr"/>
            <a:r>
              <a:rPr lang="fr-FR" sz="3600" dirty="0" smtClean="0"/>
              <a:t>en 2020 (en jours)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5973708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609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Type de combinaison en première ligne </a:t>
            </a:r>
          </a:p>
          <a:p>
            <a:pPr algn="ctr"/>
            <a:r>
              <a:rPr lang="fr-FR" sz="3200" dirty="0" smtClean="0"/>
              <a:t>des nouveaux diagnostics 2020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1647371" y="5588001"/>
            <a:ext cx="7039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 2019                                                2020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4718557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Combinaisons à base d’INI </a:t>
            </a:r>
            <a:r>
              <a:rPr lang="fr-FR" sz="3200" dirty="0"/>
              <a:t>en </a:t>
            </a:r>
            <a:r>
              <a:rPr lang="fr-FR" sz="3200" dirty="0" smtClean="0"/>
              <a:t>2020 pour les </a:t>
            </a:r>
            <a:r>
              <a:rPr lang="fr-FR" sz="3200" dirty="0"/>
              <a:t>patients </a:t>
            </a:r>
            <a:r>
              <a:rPr lang="fr-FR" sz="3200" dirty="0" smtClean="0"/>
              <a:t>nouvellement diagnostiqués</a:t>
            </a:r>
            <a:endParaRPr lang="fr-FR" sz="3200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8537"/>
            <a:ext cx="9144000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1348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VIH et covid-19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49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9281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données Démographiques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70851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50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11014" y="720726"/>
            <a:ext cx="85578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sz="2400" b="1" dirty="0" smtClean="0"/>
              <a:t>304 (2.7 %) </a:t>
            </a:r>
            <a:r>
              <a:rPr lang="fr-FR" sz="2400" dirty="0" smtClean="0"/>
              <a:t>patients avec un diagnostic Covid-2019 en 2020.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Baisse modeste de la file active 2020 (n = 11341) avec </a:t>
            </a:r>
            <a:r>
              <a:rPr lang="fr-FR" sz="2400" b="1" dirty="0" smtClean="0"/>
              <a:t>321 (-3 %) </a:t>
            </a:r>
            <a:r>
              <a:rPr lang="fr-FR" sz="2400" dirty="0" smtClean="0"/>
              <a:t>patients de moins qu’en 2019.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Baisse du nombre de nouveaux pris en charge 2020 (n = 1066) avec </a:t>
            </a:r>
            <a:r>
              <a:rPr lang="fr-FR" sz="2400" b="1" dirty="0" smtClean="0"/>
              <a:t>196 (-16 %) </a:t>
            </a:r>
            <a:r>
              <a:rPr lang="fr-FR" sz="2400" dirty="0" smtClean="0"/>
              <a:t>nouvelles prises en charge de moins qu’en 2019.</a:t>
            </a:r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fr-FR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fr-FR" sz="2400" dirty="0" smtClean="0"/>
              <a:t>Baisse du nombre de nouveaux diagnostics 2020 (n = 299) avec </a:t>
            </a:r>
          </a:p>
          <a:p>
            <a:r>
              <a:rPr lang="fr-FR" sz="2400" b="1" dirty="0"/>
              <a:t> </a:t>
            </a:r>
            <a:r>
              <a:rPr lang="fr-FR" sz="2400" b="1" dirty="0" smtClean="0"/>
              <a:t>    164 (-35 %) </a:t>
            </a:r>
            <a:r>
              <a:rPr lang="fr-FR" sz="2400" dirty="0" smtClean="0"/>
              <a:t>nouveaux diagnostics de moins qu’en 2019.</a:t>
            </a:r>
            <a:endParaRPr lang="fr-FR" sz="2400" dirty="0"/>
          </a:p>
          <a:p>
            <a:pPr marL="914400" lvl="1" indent="-457200">
              <a:buFont typeface="Arial" pitchFamily="34" charset="0"/>
              <a:buChar char="•"/>
            </a:pPr>
            <a:r>
              <a:rPr lang="fr-FR" sz="2000" dirty="0" smtClean="0"/>
              <a:t>Baisse globale, semblables pour toutes les populations.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fr-FR" sz="2000" dirty="0"/>
          </a:p>
          <a:p>
            <a:pPr marL="914400" lvl="1" indent="-457200">
              <a:buFont typeface="Arial" pitchFamily="34" charset="0"/>
              <a:buChar char="•"/>
            </a:pPr>
            <a:endParaRPr lang="fr-FR" sz="2000" dirty="0"/>
          </a:p>
          <a:p>
            <a:pPr marL="457200" indent="-457200">
              <a:buFont typeface="Arial" pitchFamily="34" charset="0"/>
              <a:buChar char="•"/>
            </a:pP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Chiffres clés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605735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51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Chiffres clés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211014" y="720726"/>
            <a:ext cx="855784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endParaRPr lang="fr-FR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Pas </a:t>
            </a:r>
            <a:r>
              <a:rPr lang="fr-FR" sz="2400" dirty="0" smtClean="0"/>
              <a:t>d’augmentation du pourcentage de prise en charge tardive entre 2020 (</a:t>
            </a:r>
            <a:r>
              <a:rPr lang="fr-FR" sz="2400" b="1" dirty="0" smtClean="0"/>
              <a:t>28 %</a:t>
            </a:r>
            <a:r>
              <a:rPr lang="fr-FR" sz="2400" dirty="0" smtClean="0"/>
              <a:t>) et 2019 (27 %).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fr-FR" sz="2000" dirty="0" smtClean="0"/>
              <a:t>Médiane de CD4 pour les patients nouvellement diagnostiqués stable entre 2020 (</a:t>
            </a:r>
            <a:r>
              <a:rPr lang="fr-FR" sz="2000" b="1" dirty="0" smtClean="0"/>
              <a:t>354</a:t>
            </a:r>
            <a:r>
              <a:rPr lang="fr-FR" sz="2000" dirty="0" smtClean="0"/>
              <a:t>) et 2019 (339).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dirty="0"/>
          </a:p>
          <a:p>
            <a:pPr marL="342900" indent="-342900">
              <a:buFont typeface="Arial" pitchFamily="34" charset="0"/>
              <a:buChar char="•"/>
            </a:pPr>
            <a:endParaRPr lang="fr-FR" sz="2400" dirty="0"/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Augmentation modeste du délais de mise sous traitement </a:t>
            </a:r>
            <a:r>
              <a:rPr lang="fr-FR" sz="2400" b="1" dirty="0" smtClean="0"/>
              <a:t>18</a:t>
            </a:r>
            <a:r>
              <a:rPr lang="fr-FR" sz="2400" dirty="0" smtClean="0"/>
              <a:t> jours en médiane en 2020 contre 16 jours en 2019.</a:t>
            </a:r>
          </a:p>
          <a:p>
            <a:pPr marL="914400" lvl="1" indent="-457200">
              <a:buFont typeface="Arial" pitchFamily="34" charset="0"/>
              <a:buChar char="•"/>
            </a:pPr>
            <a:endParaRPr lang="fr-FR" sz="20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fr-FR" sz="2000" dirty="0" smtClean="0"/>
          </a:p>
          <a:p>
            <a:pPr marL="914400" lvl="1" indent="-457200">
              <a:buFont typeface="Arial" pitchFamily="34" charset="0"/>
              <a:buChar char="•"/>
            </a:pPr>
            <a:endParaRPr lang="fr-FR" sz="2000" dirty="0"/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Augmentation du nombre de patients sans bilans </a:t>
            </a:r>
            <a:r>
              <a:rPr lang="fr-FR" sz="2400" dirty="0"/>
              <a:t>disponibles en </a:t>
            </a:r>
            <a:r>
              <a:rPr lang="fr-FR" sz="2400" dirty="0" smtClean="0"/>
              <a:t>2020, </a:t>
            </a:r>
            <a:r>
              <a:rPr lang="fr-FR" sz="2400" b="1" dirty="0" smtClean="0"/>
              <a:t>8,7% (n = 953)</a:t>
            </a:r>
            <a:r>
              <a:rPr lang="fr-FR" sz="2400" dirty="0" smtClean="0"/>
              <a:t> contre 5,2% (n = 567) en 2019.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7361300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52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0542"/>
            <a:ext cx="9144000" cy="635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73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215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53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Evolution du nombre de recours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6438996"/>
            <a:ext cx="833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- </a:t>
            </a:r>
            <a:r>
              <a:rPr lang="fr-FR" b="1" dirty="0" smtClean="0"/>
              <a:t>463</a:t>
            </a:r>
            <a:r>
              <a:rPr lang="fr-FR" dirty="0" smtClean="0"/>
              <a:t> HC en 2020 contre </a:t>
            </a:r>
            <a:r>
              <a:rPr lang="fr-FR" b="1" dirty="0" smtClean="0"/>
              <a:t>671</a:t>
            </a:r>
            <a:r>
              <a:rPr lang="fr-FR" dirty="0" smtClean="0"/>
              <a:t> en 2019 </a:t>
            </a:r>
            <a:r>
              <a:rPr lang="fr-FR" b="1" dirty="0" smtClean="0"/>
              <a:t>(-31 %)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59541909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93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54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Evolution des patients PDV</a:t>
            </a:r>
          </a:p>
          <a:p>
            <a:pPr algn="ctr"/>
            <a:r>
              <a:rPr lang="fr-FR" sz="2400" dirty="0" smtClean="0"/>
              <a:t>Définition </a:t>
            </a:r>
            <a:r>
              <a:rPr lang="fr-FR" sz="2400" dirty="0" err="1" smtClean="0"/>
              <a:t>Piramig</a:t>
            </a:r>
            <a:r>
              <a:rPr lang="fr-FR" sz="2400" dirty="0" smtClean="0"/>
              <a:t>: patient venu l’année n-1 non revenu l’année 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000652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694"/>
            <a:ext cx="9144000" cy="6250781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55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/>
              <a:t>Evolution du nombre de décès renseignés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5053877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56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397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6485"/>
            <a:ext cx="9144000" cy="535781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6</a:t>
            </a:fld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Age</a:t>
            </a:r>
            <a:endParaRPr lang="fr-FR" sz="4000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576534"/>
              </p:ext>
            </p:extLst>
          </p:nvPr>
        </p:nvGraphicFramePr>
        <p:xfrm>
          <a:off x="101598" y="5604298"/>
          <a:ext cx="8953500" cy="1157008"/>
        </p:xfrm>
        <a:graphic>
          <a:graphicData uri="http://schemas.openxmlformats.org/drawingml/2006/table">
            <a:tbl>
              <a:tblPr firstRow="1" bandRow="1">
                <a:tableStyleId>{2A488322-F2BA-4B5B-9748-0D474271808F}</a:tableStyleId>
              </a:tblPr>
              <a:tblGrid>
                <a:gridCol w="1492250"/>
                <a:gridCol w="1492250"/>
                <a:gridCol w="1492250"/>
                <a:gridCol w="1492250"/>
                <a:gridCol w="1492250"/>
                <a:gridCol w="1492250"/>
              </a:tblGrid>
              <a:tr h="325930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Age 2020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956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Médiane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Q1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Q3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Min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Max</a:t>
                      </a:r>
                      <a:endParaRPr lang="fr-F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</a:t>
                      </a:r>
                      <a:endParaRPr lang="fr-FR" b="1" dirty="0"/>
                    </a:p>
                  </a:txBody>
                  <a:tcPr/>
                </a:tc>
              </a:tr>
              <a:tr h="395624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41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58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92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11341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26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7</a:t>
            </a:fld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Sexe</a:t>
            </a:r>
            <a:endParaRPr lang="fr-FR" sz="4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099" name="Picture 3" descr="\\sls-nas01\users\4068746\Mes documents\Alexandre BRUN\Etude_en_cours\Corevih\RA2020\Presentation\Sortie\diapo4_sexe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10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8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Mode de contamination</a:t>
            </a:r>
            <a:endParaRPr lang="fr-FR" sz="4000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123" name="Picture 3" descr="\\sls-nas01\users\4068746\Mes documents\Alexandre BRUN\Etude_en_cours\Corevih\RA2020\Presentation\Sortie\diapo5_fdr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9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730FD-8079-864E-89BC-EE548A80CF2E}" type="slidenum">
              <a:rPr lang="fr-FR" smtClean="0"/>
              <a:t>9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-8708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/>
              <a:t>Pays de naissance</a:t>
            </a:r>
            <a:endParaRPr lang="fr-FR" sz="4000" dirty="0"/>
          </a:p>
        </p:txBody>
      </p:sp>
      <p:pic>
        <p:nvPicPr>
          <p:cNvPr id="6148" name="Picture 4" descr="\\sls-nas01\users\4068746\Mes documents\Alexandre BRUN\Etude_en_cours\Corevih\RA2020\Presentation\Sortie\diapo6_pays_2020_ev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"/>
            <a:ext cx="9144000" cy="625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29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76188</TotalTime>
  <Words>1062</Words>
  <Application>Microsoft Office PowerPoint</Application>
  <PresentationFormat>Affichage à l'écran (4:3)</PresentationFormat>
  <Paragraphs>322</Paragraphs>
  <Slides>56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7" baseType="lpstr">
      <vt:lpstr>Thème Office</vt:lpstr>
      <vt:lpstr>Présentation des données épidémiologiques 2020</vt:lpstr>
      <vt:lpstr>Caractéristiques de la file active</vt:lpstr>
      <vt:lpstr>Cartographie de la file active</vt:lpstr>
      <vt:lpstr>Caractéristiques de la file active par centre en 2020</vt:lpstr>
      <vt:lpstr>données Démographiques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Description des patients sous traitement</vt:lpstr>
      <vt:lpstr>Présentation PowerPoint</vt:lpstr>
      <vt:lpstr>Présentation PowerPoint</vt:lpstr>
      <vt:lpstr>Présentation PowerPoint</vt:lpstr>
      <vt:lpstr>Présentation PowerPoint</vt:lpstr>
      <vt:lpstr>Description des patients VIH1 traités depuis + de 6 mois</vt:lpstr>
      <vt:lpstr>Présentation PowerPoint</vt:lpstr>
      <vt:lpstr>Présentation PowerPoint</vt:lpstr>
      <vt:lpstr>Présentation PowerPoint</vt:lpstr>
      <vt:lpstr>Présentation PowerPoint</vt:lpstr>
      <vt:lpstr>Description des patients VIH1 Naïfs depuis + de 3 mois</vt:lpstr>
      <vt:lpstr>Présentation PowerPoint</vt:lpstr>
      <vt:lpstr>Description des patients VIH2</vt:lpstr>
      <vt:lpstr>Présentation PowerPoint</vt:lpstr>
      <vt:lpstr>Description des nouveaux diagnostics</vt:lpstr>
      <vt:lpstr>Caractéristiques de la file active</vt:lpstr>
      <vt:lpstr>Cartographie de la file active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VIH et covid-19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</vt:lpstr>
    </vt:vector>
  </TitlesOfParts>
  <Company>Hopital Tenon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Willy Rozenbaum</dc:creator>
  <cp:lastModifiedBy>BRUN Alexandre</cp:lastModifiedBy>
  <cp:revision>595</cp:revision>
  <cp:lastPrinted>2019-04-18T08:51:47Z</cp:lastPrinted>
  <dcterms:created xsi:type="dcterms:W3CDTF">2015-03-31T14:33:07Z</dcterms:created>
  <dcterms:modified xsi:type="dcterms:W3CDTF">2021-03-10T11:35:01Z</dcterms:modified>
</cp:coreProperties>
</file>